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12192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8" d="100"/>
          <a:sy n="78" d="100"/>
        </p:scale>
        <p:origin x="102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75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Données de projet, surfaces, investissements, cheptels, circuits de vente et prix : informations fournies par le porteur de projet.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Données de projet : informations fournies par le porteur de projet.</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Montants d’investissement, matériel et cheptel : informations fournies par le porteur de projet.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Rendement fromage de chèvre en fabrication fermière : fiche méthode IDELE/Coquard, indiquant 20 à 25 kg de fromage pour 100 litres de lait et une plage observée de 17 à 30 kg/100 L. https://www.coquard.fr/wp-content/uploads/fiche-methode-idele-maitrise-du-rendement-fromager-2025.pdf (résultat web turn0search2)
- Données de troupeau, prix des fromages et stratégie de désaisonnement : informations fournies par le porteur de projet.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Rendement fromage au lait de vache : Rians indique en moyenne 8 à 10 litres de lait de vache pour 1 kg de fromage. https://rians.com/fr/conseils/fabrication-du-fromage-quelle-quantite-de-lait-est-necessaire/ (résultat web turn0search10)
- Rendement beurre : équivalents lait CIRAD, ordre de grandeur ~22 litres de lait pour 1 kg de beurre. https://revues.cirad.fr/index.php/REMVT/article/download/9629/9623/9630 (résultat web turn0search29)
- Données troupeau, prix tomme, prix beurre et prix veaux : informations fournies par le porteur de projet.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Planning type : estimation de travail établie à partir des données du projet et d’une organisation standard d’élevage laitier fermier avec transformation.</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Prévisionnel : calcul indicatif construit à partir des données fournies par le porteur de projet et des hypothèses de rendement / valorisation retenues dans la présentation.
- Rendement chèvre : IDELE/Coquard (web turn0search2).
- Rendement lait de vache vers fromage : Rians (web turn0search10).
- Rendement lait vers beurre : CIRAD (web turn0search29).
- Les coûts d’alimentation sont cohérents avec une détente récente des prix des aliments composés observée fin 2025/début 2026 : Agreste Info rapide Alimentation animale novembre 2025 (web turn0search4) et Chambres d’agriculture Bretagne mars 2026 (web turn0search1).</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Plan de financement : construit à partir des montants fournis par le porteur de projet et d’une hypothèse de dons cible à 320 000 €.
- Les valeurs de fin Année 3 sont des ordres de grandeur pédagogiques issus du prévisionnel présenté, non un bilan comptable certifié.</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Message d’appel rédigé à partir des informations fournies par le porteur de projet.</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791926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992688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80522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0389474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9331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641712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370429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994867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08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9970755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866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19111488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80151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66062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822362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12263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4/11/2026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79710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6197805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7F3EA"/>
        </a:solidFill>
        <a:effectLst/>
      </p:bgPr>
    </p:bg>
    <p:spTree>
      <p:nvGrpSpPr>
        <p:cNvPr id="1" name=""/>
        <p:cNvGrpSpPr/>
        <p:nvPr/>
      </p:nvGrpSpPr>
      <p:grpSpPr>
        <a:xfrm>
          <a:off x="0" y="0"/>
          <a:ext cx="0" cy="0"/>
          <a:chOff x="0" y="0"/>
          <a:chExt cx="0" cy="0"/>
        </a:xfrm>
      </p:grpSpPr>
      <p:sp>
        <p:nvSpPr>
          <p:cNvPr id="2" name="Shape 0"/>
          <p:cNvSpPr/>
          <p:nvPr/>
        </p:nvSpPr>
        <p:spPr>
          <a:xfrm>
            <a:off x="-1202498" y="41148"/>
            <a:ext cx="12191695" cy="6858000"/>
          </a:xfrm>
          <a:prstGeom prst="rect">
            <a:avLst/>
          </a:prstGeom>
          <a:solidFill>
            <a:srgbClr val="F7F3EA"/>
          </a:solidFill>
          <a:ln w="12700">
            <a:solidFill>
              <a:srgbClr val="F7F3EA"/>
            </a:solidFill>
            <a:prstDash val="solid"/>
          </a:ln>
        </p:spPr>
        <p:txBody>
          <a:bodyPr/>
          <a:lstStyle/>
          <a:p>
            <a:endParaRPr lang="fr-FR"/>
          </a:p>
        </p:txBody>
      </p:sp>
      <p:sp>
        <p:nvSpPr>
          <p:cNvPr id="3" name="Shape 1"/>
          <p:cNvSpPr/>
          <p:nvPr/>
        </p:nvSpPr>
        <p:spPr>
          <a:xfrm>
            <a:off x="0" y="0"/>
            <a:ext cx="12191695" cy="228600"/>
          </a:xfrm>
          <a:prstGeom prst="rect">
            <a:avLst/>
          </a:prstGeom>
          <a:solidFill>
            <a:srgbClr val="2F5D50"/>
          </a:solidFill>
          <a:ln w="12700">
            <a:solidFill>
              <a:srgbClr val="2F5D50"/>
            </a:solidFill>
            <a:prstDash val="solid"/>
          </a:ln>
        </p:spPr>
        <p:txBody>
          <a:bodyPr/>
          <a:lstStyle/>
          <a:p>
            <a:endParaRPr lang="fr-FR"/>
          </a:p>
        </p:txBody>
      </p:sp>
      <p:sp>
        <p:nvSpPr>
          <p:cNvPr id="4" name="Text 2"/>
          <p:cNvSpPr/>
          <p:nvPr/>
        </p:nvSpPr>
        <p:spPr>
          <a:xfrm>
            <a:off x="640080" y="777240"/>
            <a:ext cx="6309360" cy="502920"/>
          </a:xfrm>
          <a:prstGeom prst="rect">
            <a:avLst/>
          </a:prstGeom>
          <a:noFill/>
          <a:ln/>
        </p:spPr>
        <p:txBody>
          <a:bodyPr wrap="square" rtlCol="0" anchor="ctr"/>
          <a:lstStyle/>
          <a:p>
            <a:pPr marL="0" indent="0">
              <a:buNone/>
            </a:pPr>
            <a:r>
              <a:rPr lang="en-US" sz="2800" b="1" dirty="0">
                <a:solidFill>
                  <a:srgbClr val="2F5D50"/>
                </a:solidFill>
              </a:rPr>
              <a:t>Sauver les terres familiales</a:t>
            </a:r>
            <a:endParaRPr lang="en-US" sz="2800" dirty="0"/>
          </a:p>
        </p:txBody>
      </p:sp>
      <p:sp>
        <p:nvSpPr>
          <p:cNvPr id="5" name="Text 3"/>
          <p:cNvSpPr/>
          <p:nvPr/>
        </p:nvSpPr>
        <p:spPr>
          <a:xfrm>
            <a:off x="640080" y="1325880"/>
            <a:ext cx="6400800" cy="274320"/>
          </a:xfrm>
          <a:prstGeom prst="rect">
            <a:avLst/>
          </a:prstGeom>
          <a:noFill/>
          <a:ln/>
        </p:spPr>
        <p:txBody>
          <a:bodyPr wrap="square" rtlCol="0" anchor="ctr"/>
          <a:lstStyle/>
          <a:p>
            <a:pPr marL="0" indent="0">
              <a:buNone/>
            </a:pPr>
            <a:r>
              <a:rPr lang="en-US" sz="1800" dirty="0">
                <a:solidFill>
                  <a:srgbClr val="6E4B2A"/>
                </a:solidFill>
              </a:rPr>
              <a:t>Projet agricole de transmission • Vollore-Ville &amp; Aubusson-d’Auvergne (63)</a:t>
            </a:r>
            <a:endParaRPr lang="en-US" sz="1800" dirty="0"/>
          </a:p>
        </p:txBody>
      </p:sp>
      <p:sp>
        <p:nvSpPr>
          <p:cNvPr id="6" name="Text 4"/>
          <p:cNvSpPr/>
          <p:nvPr/>
        </p:nvSpPr>
        <p:spPr>
          <a:xfrm>
            <a:off x="640080" y="1874520"/>
            <a:ext cx="6126480" cy="914400"/>
          </a:xfrm>
          <a:prstGeom prst="rect">
            <a:avLst/>
          </a:prstGeom>
          <a:noFill/>
          <a:ln/>
        </p:spPr>
        <p:txBody>
          <a:bodyPr wrap="square" rtlCol="0" anchor="ctr"/>
          <a:lstStyle/>
          <a:p>
            <a:pPr marL="0" indent="0">
              <a:buNone/>
            </a:pPr>
            <a:r>
              <a:rPr lang="en-US" sz="2000" dirty="0">
                <a:solidFill>
                  <a:srgbClr val="1F2A25"/>
                </a:solidFill>
              </a:rPr>
              <a:t>Un outil de production viable pour préserver 35 ha de terres familiales, créer de la valeur locale et transformer le lait à la ferme.</a:t>
            </a:r>
            <a:endParaRPr lang="en-US" sz="2000" dirty="0"/>
          </a:p>
        </p:txBody>
      </p:sp>
      <p:sp>
        <p:nvSpPr>
          <p:cNvPr id="7" name="Shape 5"/>
          <p:cNvSpPr/>
          <p:nvPr/>
        </p:nvSpPr>
        <p:spPr>
          <a:xfrm>
            <a:off x="365760" y="2971799"/>
            <a:ext cx="2258568" cy="1097281"/>
          </a:xfrm>
          <a:prstGeom prst="roundRect">
            <a:avLst>
              <a:gd name="adj" fmla="val 11429"/>
            </a:avLst>
          </a:prstGeom>
          <a:solidFill>
            <a:srgbClr val="5E8B7E"/>
          </a:solidFill>
          <a:ln w="12700">
            <a:solidFill>
              <a:srgbClr val="5E8B7E"/>
            </a:solidFill>
            <a:prstDash val="solid"/>
          </a:ln>
          <a:effectLst>
            <a:outerShdw blurRad="38100" dist="25400" dir="2700000" algn="bl" rotWithShape="0">
              <a:srgbClr val="000000">
                <a:alpha val="25000"/>
              </a:srgbClr>
            </a:outerShdw>
          </a:effectLst>
        </p:spPr>
        <p:txBody>
          <a:bodyPr/>
          <a:lstStyle/>
          <a:p>
            <a:endParaRPr lang="fr-FR"/>
          </a:p>
        </p:txBody>
      </p:sp>
      <p:sp>
        <p:nvSpPr>
          <p:cNvPr id="8" name="Text 6"/>
          <p:cNvSpPr/>
          <p:nvPr/>
        </p:nvSpPr>
        <p:spPr>
          <a:xfrm>
            <a:off x="822960" y="3310128"/>
            <a:ext cx="1645920" cy="320040"/>
          </a:xfrm>
          <a:prstGeom prst="rect">
            <a:avLst/>
          </a:prstGeom>
          <a:noFill/>
          <a:ln/>
        </p:spPr>
        <p:txBody>
          <a:bodyPr wrap="square" rtlCol="0" anchor="ctr"/>
          <a:lstStyle/>
          <a:p>
            <a:pPr marL="0" indent="0" algn="ctr">
              <a:buNone/>
            </a:pPr>
            <a:r>
              <a:rPr lang="en-US" sz="2100" b="1" dirty="0">
                <a:solidFill>
                  <a:srgbClr val="FFFFFF"/>
                </a:solidFill>
              </a:rPr>
              <a:t>Objectif dons</a:t>
            </a:r>
            <a:endParaRPr lang="en-US" sz="2100" dirty="0"/>
          </a:p>
          <a:p>
            <a:pPr marL="0" indent="0" algn="ctr">
              <a:buNone/>
            </a:pPr>
            <a:r>
              <a:rPr lang="en-US" sz="2100" b="1" dirty="0">
                <a:solidFill>
                  <a:srgbClr val="FFFFFF"/>
                </a:solidFill>
              </a:rPr>
              <a:t>320 000 €</a:t>
            </a:r>
            <a:endParaRPr lang="en-US" sz="2100" dirty="0"/>
          </a:p>
        </p:txBody>
      </p:sp>
      <p:sp>
        <p:nvSpPr>
          <p:cNvPr id="9" name="Shape 7"/>
          <p:cNvSpPr/>
          <p:nvPr/>
        </p:nvSpPr>
        <p:spPr>
          <a:xfrm>
            <a:off x="2834640" y="2971800"/>
            <a:ext cx="2368296" cy="1097280"/>
          </a:xfrm>
          <a:prstGeom prst="roundRect">
            <a:avLst>
              <a:gd name="adj" fmla="val 11429"/>
            </a:avLst>
          </a:prstGeom>
          <a:solidFill>
            <a:srgbClr val="A66A3F"/>
          </a:solidFill>
          <a:ln w="12700">
            <a:solidFill>
              <a:srgbClr val="A66A3F"/>
            </a:solidFill>
            <a:prstDash val="solid"/>
          </a:ln>
        </p:spPr>
        <p:txBody>
          <a:bodyPr/>
          <a:lstStyle/>
          <a:p>
            <a:endParaRPr lang="fr-FR"/>
          </a:p>
        </p:txBody>
      </p:sp>
      <p:sp>
        <p:nvSpPr>
          <p:cNvPr id="10" name="Text 8"/>
          <p:cNvSpPr/>
          <p:nvPr/>
        </p:nvSpPr>
        <p:spPr>
          <a:xfrm>
            <a:off x="3054096" y="3310128"/>
            <a:ext cx="1664208" cy="320040"/>
          </a:xfrm>
          <a:prstGeom prst="rect">
            <a:avLst/>
          </a:prstGeom>
          <a:noFill/>
          <a:ln/>
        </p:spPr>
        <p:txBody>
          <a:bodyPr wrap="square" rtlCol="0" anchor="ctr"/>
          <a:lstStyle/>
          <a:p>
            <a:pPr marL="0" indent="0" algn="ctr">
              <a:buNone/>
            </a:pPr>
            <a:r>
              <a:rPr lang="en-US" sz="2000" b="1" dirty="0">
                <a:solidFill>
                  <a:srgbClr val="FFFFFF"/>
                </a:solidFill>
              </a:rPr>
              <a:t>Besoin global</a:t>
            </a:r>
            <a:endParaRPr lang="en-US" sz="2000" dirty="0"/>
          </a:p>
          <a:p>
            <a:pPr marL="0" indent="0" algn="ctr">
              <a:buNone/>
            </a:pPr>
            <a:r>
              <a:rPr lang="en-US" sz="2000" b="1" dirty="0">
                <a:solidFill>
                  <a:srgbClr val="FFFFFF"/>
                </a:solidFill>
              </a:rPr>
              <a:t>520 000 €</a:t>
            </a:r>
            <a:endParaRPr lang="en-US" sz="2000" dirty="0"/>
          </a:p>
        </p:txBody>
      </p:sp>
      <p:sp>
        <p:nvSpPr>
          <p:cNvPr id="11" name="Shape 9"/>
          <p:cNvSpPr/>
          <p:nvPr/>
        </p:nvSpPr>
        <p:spPr>
          <a:xfrm>
            <a:off x="7168896" y="777240"/>
            <a:ext cx="3515805" cy="3744656"/>
          </a:xfrm>
          <a:prstGeom prst="roundRect">
            <a:avLst>
              <a:gd name="adj" fmla="val 17222"/>
            </a:avLst>
          </a:prstGeom>
          <a:solidFill>
            <a:srgbClr val="EFE7D8"/>
          </a:solidFill>
          <a:ln w="12700">
            <a:solidFill>
              <a:srgbClr val="D5C4A8"/>
            </a:solidFill>
            <a:prstDash val="solid"/>
          </a:ln>
        </p:spPr>
        <p:txBody>
          <a:bodyPr/>
          <a:lstStyle/>
          <a:p>
            <a:endParaRPr lang="fr-FR"/>
          </a:p>
        </p:txBody>
      </p:sp>
      <p:sp>
        <p:nvSpPr>
          <p:cNvPr id="12" name="Text 10"/>
          <p:cNvSpPr/>
          <p:nvPr/>
        </p:nvSpPr>
        <p:spPr>
          <a:xfrm>
            <a:off x="7909560" y="2423160"/>
            <a:ext cx="2971800" cy="731520"/>
          </a:xfrm>
          <a:prstGeom prst="rect">
            <a:avLst/>
          </a:prstGeom>
          <a:noFill/>
          <a:ln/>
        </p:spPr>
        <p:txBody>
          <a:bodyPr wrap="square" rtlCol="0" anchor="ctr"/>
          <a:lstStyle/>
          <a:p>
            <a:pPr marL="0" indent="0" algn="ctr">
              <a:buNone/>
            </a:pPr>
            <a:endParaRPr lang="en-US" sz="2000" dirty="0"/>
          </a:p>
        </p:txBody>
      </p:sp>
      <p:sp>
        <p:nvSpPr>
          <p:cNvPr id="13" name="Text 11"/>
          <p:cNvSpPr/>
          <p:nvPr/>
        </p:nvSpPr>
        <p:spPr>
          <a:xfrm>
            <a:off x="658368" y="4160520"/>
            <a:ext cx="5989320" cy="1371600"/>
          </a:xfrm>
          <a:prstGeom prst="rect">
            <a:avLst/>
          </a:prstGeom>
          <a:noFill/>
          <a:ln/>
        </p:spPr>
        <p:txBody>
          <a:bodyPr wrap="square" rtlCol="0" anchor="ctr"/>
          <a:lstStyle/>
          <a:p>
            <a:pPr marL="0" indent="0">
              <a:buNone/>
            </a:pPr>
            <a:r>
              <a:rPr lang="en-US" sz="1900" dirty="0">
                <a:solidFill>
                  <a:srgbClr val="1F2A25"/>
                </a:solidFill>
              </a:rPr>
              <a:t>Message clé :</a:t>
            </a:r>
            <a:endParaRPr lang="en-US" sz="1900" dirty="0"/>
          </a:p>
          <a:p>
            <a:pPr marL="0" indent="0">
              <a:buNone/>
            </a:pPr>
            <a:r>
              <a:rPr lang="en-US" sz="1900" dirty="0">
                <a:solidFill>
                  <a:srgbClr val="1F2A25"/>
                </a:solidFill>
              </a:rPr>
              <a:t>Sans mobilisation rapide, ces terres familiales risquent la saisie.</a:t>
            </a:r>
            <a:endParaRPr lang="en-US" sz="1900" dirty="0"/>
          </a:p>
          <a:p>
            <a:pPr marL="0" indent="0">
              <a:buNone/>
            </a:pPr>
            <a:r>
              <a:rPr lang="en-US" sz="1900" dirty="0">
                <a:solidFill>
                  <a:srgbClr val="1F2A25"/>
                </a:solidFill>
              </a:rPr>
              <a:t>Avec ce projet, elles redeviennent une ferme vivante, nourricière et transmissible.</a:t>
            </a:r>
            <a:endParaRPr lang="en-US" sz="1900" dirty="0"/>
          </a:p>
        </p:txBody>
      </p:sp>
      <p:sp>
        <p:nvSpPr>
          <p:cNvPr id="14" name="Text 12"/>
          <p:cNvSpPr/>
          <p:nvPr/>
        </p:nvSpPr>
        <p:spPr>
          <a:xfrm>
            <a:off x="365760" y="6510528"/>
            <a:ext cx="11247120" cy="146304"/>
          </a:xfrm>
          <a:prstGeom prst="rect">
            <a:avLst/>
          </a:prstGeom>
          <a:noFill/>
          <a:ln/>
        </p:spPr>
        <p:txBody>
          <a:bodyPr wrap="square" rtlCol="0" anchor="ctr"/>
          <a:lstStyle/>
          <a:p>
            <a:pPr marL="0" indent="0" algn="r">
              <a:buNone/>
            </a:pPr>
            <a:r>
              <a:rPr lang="en-US" sz="800" dirty="0">
                <a:solidFill>
                  <a:srgbClr val="6B746F"/>
                </a:solidFill>
              </a:rPr>
              <a:t>Appel aux dons – version de présentation</a:t>
            </a:r>
            <a:endParaRPr lang="en-US" sz="800" dirty="0"/>
          </a:p>
        </p:txBody>
      </p:sp>
      <p:pic>
        <p:nvPicPr>
          <p:cNvPr id="15" name="Image 14">
            <a:extLst>
              <a:ext uri="{FF2B5EF4-FFF2-40B4-BE49-F238E27FC236}">
                <a16:creationId xmlns:a16="http://schemas.microsoft.com/office/drawing/2014/main" id="{3D24FE22-36CE-7EF9-1D3C-7A21E3A3958A}"/>
              </a:ext>
            </a:extLst>
          </p:cNvPr>
          <p:cNvPicPr>
            <a:picLocks noChangeAspect="1"/>
          </p:cNvPicPr>
          <p:nvPr/>
        </p:nvPicPr>
        <p:blipFill>
          <a:blip r:embed="rId3"/>
          <a:stretch>
            <a:fillRect/>
          </a:stretch>
        </p:blipFill>
        <p:spPr>
          <a:xfrm>
            <a:off x="-1154238" y="6178296"/>
            <a:ext cx="762000" cy="762000"/>
          </a:xfrm>
          <a:prstGeom prst="rect">
            <a:avLst/>
          </a:prstGeom>
        </p:spPr>
      </p:pic>
      <p:pic>
        <p:nvPicPr>
          <p:cNvPr id="16" name="Image 15">
            <a:extLst>
              <a:ext uri="{FF2B5EF4-FFF2-40B4-BE49-F238E27FC236}">
                <a16:creationId xmlns:a16="http://schemas.microsoft.com/office/drawing/2014/main" id="{D0995048-572A-E94D-C880-B7DFA63B269E}"/>
              </a:ext>
            </a:extLst>
          </p:cNvPr>
          <p:cNvPicPr>
            <a:picLocks noChangeAspect="1"/>
          </p:cNvPicPr>
          <p:nvPr/>
        </p:nvPicPr>
        <p:blipFill>
          <a:blip r:embed="rId3"/>
          <a:stretch>
            <a:fillRect/>
          </a:stretch>
        </p:blipFill>
        <p:spPr>
          <a:xfrm>
            <a:off x="7388352" y="1272540"/>
            <a:ext cx="3019399" cy="30193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Le projet en un regard</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Une ferme laitière transformée à la ferme, en vente directe et circuits courts</a:t>
            </a:r>
            <a:endParaRPr lang="en-US" sz="1000" dirty="0"/>
          </a:p>
        </p:txBody>
      </p:sp>
      <p:sp>
        <p:nvSpPr>
          <p:cNvPr id="5" name="Shape 3"/>
          <p:cNvSpPr/>
          <p:nvPr/>
        </p:nvSpPr>
        <p:spPr>
          <a:xfrm>
            <a:off x="548640" y="960120"/>
            <a:ext cx="1828800" cy="475488"/>
          </a:xfrm>
          <a:prstGeom prst="roundRect">
            <a:avLst>
              <a:gd name="adj" fmla="val 7692"/>
            </a:avLst>
          </a:prstGeom>
          <a:solidFill>
            <a:srgbClr val="E7EFEA"/>
          </a:solidFill>
          <a:ln w="12700">
            <a:solidFill>
              <a:srgbClr val="C4D4CC"/>
            </a:solidFill>
            <a:prstDash val="solid"/>
          </a:ln>
        </p:spPr>
        <p:txBody>
          <a:bodyPr/>
          <a:lstStyle/>
          <a:p>
            <a:endParaRPr lang="fr-FR"/>
          </a:p>
        </p:txBody>
      </p:sp>
      <p:sp>
        <p:nvSpPr>
          <p:cNvPr id="6" name="Text 4"/>
          <p:cNvSpPr/>
          <p:nvPr/>
        </p:nvSpPr>
        <p:spPr>
          <a:xfrm>
            <a:off x="658368" y="1060704"/>
            <a:ext cx="1600200" cy="164592"/>
          </a:xfrm>
          <a:prstGeom prst="rect">
            <a:avLst/>
          </a:prstGeom>
          <a:noFill/>
          <a:ln/>
        </p:spPr>
        <p:txBody>
          <a:bodyPr wrap="square" rtlCol="0" anchor="ctr"/>
          <a:lstStyle/>
          <a:p>
            <a:pPr marL="0" indent="0" algn="ctr">
              <a:buNone/>
            </a:pPr>
            <a:r>
              <a:rPr lang="en-US" sz="2200" b="1" dirty="0">
                <a:solidFill>
                  <a:srgbClr val="2F5D50"/>
                </a:solidFill>
              </a:rPr>
              <a:t>35 ha</a:t>
            </a:r>
            <a:endParaRPr lang="en-US" sz="2200" dirty="0"/>
          </a:p>
        </p:txBody>
      </p:sp>
      <p:sp>
        <p:nvSpPr>
          <p:cNvPr id="7" name="Text 5"/>
          <p:cNvSpPr/>
          <p:nvPr/>
        </p:nvSpPr>
        <p:spPr>
          <a:xfrm>
            <a:off x="2606040" y="1014984"/>
            <a:ext cx="4023360" cy="274320"/>
          </a:xfrm>
          <a:prstGeom prst="rect">
            <a:avLst/>
          </a:prstGeom>
          <a:noFill/>
          <a:ln/>
        </p:spPr>
        <p:txBody>
          <a:bodyPr wrap="square" rtlCol="0" anchor="ctr"/>
          <a:lstStyle/>
          <a:p>
            <a:pPr marL="0" indent="0">
              <a:buNone/>
            </a:pPr>
            <a:r>
              <a:rPr lang="en-US" sz="1800" dirty="0">
                <a:solidFill>
                  <a:srgbClr val="1F2A25"/>
                </a:solidFill>
              </a:rPr>
              <a:t>répartis sur Vollore-Ville et Aubusson-d’Auvergne</a:t>
            </a:r>
            <a:endParaRPr lang="en-US" sz="1800" dirty="0"/>
          </a:p>
        </p:txBody>
      </p:sp>
      <p:sp>
        <p:nvSpPr>
          <p:cNvPr id="8" name="Shape 6"/>
          <p:cNvSpPr/>
          <p:nvPr/>
        </p:nvSpPr>
        <p:spPr>
          <a:xfrm>
            <a:off x="548640" y="1709928"/>
            <a:ext cx="1828800" cy="475488"/>
          </a:xfrm>
          <a:prstGeom prst="roundRect">
            <a:avLst>
              <a:gd name="adj" fmla="val 7692"/>
            </a:avLst>
          </a:prstGeom>
          <a:solidFill>
            <a:srgbClr val="DCE8E0"/>
          </a:solidFill>
          <a:ln w="12700">
            <a:solidFill>
              <a:srgbClr val="C4D4CC"/>
            </a:solidFill>
            <a:prstDash val="solid"/>
          </a:ln>
        </p:spPr>
        <p:txBody>
          <a:bodyPr/>
          <a:lstStyle/>
          <a:p>
            <a:endParaRPr lang="fr-FR"/>
          </a:p>
        </p:txBody>
      </p:sp>
      <p:sp>
        <p:nvSpPr>
          <p:cNvPr id="9" name="Text 7"/>
          <p:cNvSpPr/>
          <p:nvPr/>
        </p:nvSpPr>
        <p:spPr>
          <a:xfrm>
            <a:off x="658368" y="1810512"/>
            <a:ext cx="1600200" cy="164592"/>
          </a:xfrm>
          <a:prstGeom prst="rect">
            <a:avLst/>
          </a:prstGeom>
          <a:noFill/>
          <a:ln/>
        </p:spPr>
        <p:txBody>
          <a:bodyPr wrap="square" rtlCol="0" anchor="ctr"/>
          <a:lstStyle/>
          <a:p>
            <a:pPr marL="0" indent="0" algn="ctr">
              <a:buNone/>
            </a:pPr>
            <a:r>
              <a:rPr lang="en-US" sz="2200" b="1" dirty="0">
                <a:solidFill>
                  <a:srgbClr val="2F5D50"/>
                </a:solidFill>
              </a:rPr>
              <a:t>595 m²</a:t>
            </a:r>
            <a:endParaRPr lang="en-US" sz="2200" dirty="0"/>
          </a:p>
        </p:txBody>
      </p:sp>
      <p:sp>
        <p:nvSpPr>
          <p:cNvPr id="10" name="Text 8"/>
          <p:cNvSpPr/>
          <p:nvPr/>
        </p:nvSpPr>
        <p:spPr>
          <a:xfrm>
            <a:off x="2606040" y="1764792"/>
            <a:ext cx="4023360" cy="274320"/>
          </a:xfrm>
          <a:prstGeom prst="rect">
            <a:avLst/>
          </a:prstGeom>
          <a:noFill/>
          <a:ln/>
        </p:spPr>
        <p:txBody>
          <a:bodyPr wrap="square" rtlCol="0" anchor="ctr"/>
          <a:lstStyle/>
          <a:p>
            <a:pPr marL="0" indent="0">
              <a:buNone/>
            </a:pPr>
            <a:r>
              <a:rPr lang="en-US" sz="1800" dirty="0">
                <a:solidFill>
                  <a:srgbClr val="1F2A25"/>
                </a:solidFill>
              </a:rPr>
              <a:t>bâtiment déjà adapté pour accueillir les vaches</a:t>
            </a:r>
            <a:endParaRPr lang="en-US" sz="1800" dirty="0"/>
          </a:p>
        </p:txBody>
      </p:sp>
      <p:sp>
        <p:nvSpPr>
          <p:cNvPr id="11" name="Shape 9"/>
          <p:cNvSpPr/>
          <p:nvPr/>
        </p:nvSpPr>
        <p:spPr>
          <a:xfrm>
            <a:off x="548640" y="2459736"/>
            <a:ext cx="1828800" cy="475488"/>
          </a:xfrm>
          <a:prstGeom prst="roundRect">
            <a:avLst>
              <a:gd name="adj" fmla="val 7692"/>
            </a:avLst>
          </a:prstGeom>
          <a:solidFill>
            <a:srgbClr val="E7EFEA"/>
          </a:solidFill>
          <a:ln w="12700">
            <a:solidFill>
              <a:srgbClr val="C4D4CC"/>
            </a:solidFill>
            <a:prstDash val="solid"/>
          </a:ln>
        </p:spPr>
        <p:txBody>
          <a:bodyPr/>
          <a:lstStyle/>
          <a:p>
            <a:endParaRPr lang="fr-FR"/>
          </a:p>
        </p:txBody>
      </p:sp>
      <p:sp>
        <p:nvSpPr>
          <p:cNvPr id="12" name="Text 10"/>
          <p:cNvSpPr/>
          <p:nvPr/>
        </p:nvSpPr>
        <p:spPr>
          <a:xfrm>
            <a:off x="658368" y="2560320"/>
            <a:ext cx="1600200" cy="164592"/>
          </a:xfrm>
          <a:prstGeom prst="rect">
            <a:avLst/>
          </a:prstGeom>
          <a:noFill/>
          <a:ln/>
        </p:spPr>
        <p:txBody>
          <a:bodyPr wrap="square" rtlCol="0" anchor="ctr"/>
          <a:lstStyle/>
          <a:p>
            <a:pPr marL="0" indent="0" algn="ctr">
              <a:buNone/>
            </a:pPr>
            <a:r>
              <a:rPr lang="en-US" sz="2200" b="1" dirty="0">
                <a:solidFill>
                  <a:srgbClr val="2F5D50"/>
                </a:solidFill>
              </a:rPr>
              <a:t>230 m²</a:t>
            </a:r>
            <a:endParaRPr lang="en-US" sz="2200" dirty="0"/>
          </a:p>
        </p:txBody>
      </p:sp>
      <p:sp>
        <p:nvSpPr>
          <p:cNvPr id="13" name="Text 11"/>
          <p:cNvSpPr/>
          <p:nvPr/>
        </p:nvSpPr>
        <p:spPr>
          <a:xfrm>
            <a:off x="2606040" y="2514600"/>
            <a:ext cx="4023360" cy="274320"/>
          </a:xfrm>
          <a:prstGeom prst="rect">
            <a:avLst/>
          </a:prstGeom>
          <a:noFill/>
          <a:ln/>
        </p:spPr>
        <p:txBody>
          <a:bodyPr wrap="square" rtlCol="0" anchor="ctr"/>
          <a:lstStyle/>
          <a:p>
            <a:pPr marL="0" indent="0">
              <a:buNone/>
            </a:pPr>
            <a:r>
              <a:rPr lang="en-US" sz="1800" dirty="0">
                <a:solidFill>
                  <a:srgbClr val="1F2A25"/>
                </a:solidFill>
              </a:rPr>
              <a:t>extension dédiée au troupeau caprin</a:t>
            </a:r>
            <a:endParaRPr lang="en-US" sz="1800" dirty="0"/>
          </a:p>
        </p:txBody>
      </p:sp>
      <p:sp>
        <p:nvSpPr>
          <p:cNvPr id="14" name="Shape 12"/>
          <p:cNvSpPr/>
          <p:nvPr/>
        </p:nvSpPr>
        <p:spPr>
          <a:xfrm>
            <a:off x="548640" y="3209544"/>
            <a:ext cx="1828800" cy="475488"/>
          </a:xfrm>
          <a:prstGeom prst="roundRect">
            <a:avLst>
              <a:gd name="adj" fmla="val 7692"/>
            </a:avLst>
          </a:prstGeom>
          <a:solidFill>
            <a:srgbClr val="DCE8E0"/>
          </a:solidFill>
          <a:ln w="12700">
            <a:solidFill>
              <a:srgbClr val="C4D4CC"/>
            </a:solidFill>
            <a:prstDash val="solid"/>
          </a:ln>
        </p:spPr>
        <p:txBody>
          <a:bodyPr/>
          <a:lstStyle/>
          <a:p>
            <a:endParaRPr lang="fr-FR"/>
          </a:p>
        </p:txBody>
      </p:sp>
      <p:sp>
        <p:nvSpPr>
          <p:cNvPr id="15" name="Text 13"/>
          <p:cNvSpPr/>
          <p:nvPr/>
        </p:nvSpPr>
        <p:spPr>
          <a:xfrm>
            <a:off x="658368" y="3310128"/>
            <a:ext cx="1600200" cy="164592"/>
          </a:xfrm>
          <a:prstGeom prst="rect">
            <a:avLst/>
          </a:prstGeom>
          <a:noFill/>
          <a:ln/>
        </p:spPr>
        <p:txBody>
          <a:bodyPr wrap="square" rtlCol="0" anchor="ctr"/>
          <a:lstStyle/>
          <a:p>
            <a:pPr marL="0" indent="0" algn="ctr">
              <a:buNone/>
            </a:pPr>
            <a:r>
              <a:rPr lang="en-US" sz="2200" b="1" dirty="0">
                <a:solidFill>
                  <a:srgbClr val="2F5D50"/>
                </a:solidFill>
              </a:rPr>
              <a:t>110 m²</a:t>
            </a:r>
            <a:endParaRPr lang="en-US" sz="2200" dirty="0"/>
          </a:p>
        </p:txBody>
      </p:sp>
      <p:sp>
        <p:nvSpPr>
          <p:cNvPr id="16" name="Text 14"/>
          <p:cNvSpPr/>
          <p:nvPr/>
        </p:nvSpPr>
        <p:spPr>
          <a:xfrm>
            <a:off x="2606040" y="3264408"/>
            <a:ext cx="4023360" cy="274320"/>
          </a:xfrm>
          <a:prstGeom prst="rect">
            <a:avLst/>
          </a:prstGeom>
          <a:noFill/>
          <a:ln/>
        </p:spPr>
        <p:txBody>
          <a:bodyPr wrap="square" rtlCol="0" anchor="ctr"/>
          <a:lstStyle/>
          <a:p>
            <a:pPr marL="0" indent="0">
              <a:buNone/>
            </a:pPr>
            <a:r>
              <a:rPr lang="en-US" sz="1800" dirty="0">
                <a:solidFill>
                  <a:srgbClr val="1F2A25"/>
                </a:solidFill>
              </a:rPr>
              <a:t>atelier de transformation fromagère</a:t>
            </a:r>
            <a:endParaRPr lang="en-US" sz="1800" dirty="0"/>
          </a:p>
        </p:txBody>
      </p:sp>
      <p:sp>
        <p:nvSpPr>
          <p:cNvPr id="17" name="Shape 15"/>
          <p:cNvSpPr/>
          <p:nvPr/>
        </p:nvSpPr>
        <p:spPr>
          <a:xfrm>
            <a:off x="548640" y="3785616"/>
            <a:ext cx="1828800" cy="649224"/>
          </a:xfrm>
          <a:prstGeom prst="roundRect">
            <a:avLst>
              <a:gd name="adj" fmla="val 7692"/>
            </a:avLst>
          </a:prstGeom>
          <a:solidFill>
            <a:srgbClr val="E7EFEA"/>
          </a:solidFill>
          <a:ln w="12700">
            <a:solidFill>
              <a:srgbClr val="C4D4CC"/>
            </a:solidFill>
            <a:prstDash val="solid"/>
          </a:ln>
        </p:spPr>
        <p:txBody>
          <a:bodyPr/>
          <a:lstStyle/>
          <a:p>
            <a:endParaRPr lang="fr-FR"/>
          </a:p>
        </p:txBody>
      </p:sp>
      <p:sp>
        <p:nvSpPr>
          <p:cNvPr id="18" name="Text 16"/>
          <p:cNvSpPr/>
          <p:nvPr/>
        </p:nvSpPr>
        <p:spPr>
          <a:xfrm>
            <a:off x="658368" y="4059936"/>
            <a:ext cx="1600200" cy="164592"/>
          </a:xfrm>
          <a:prstGeom prst="rect">
            <a:avLst/>
          </a:prstGeom>
          <a:noFill/>
          <a:ln/>
        </p:spPr>
        <p:txBody>
          <a:bodyPr wrap="square" rtlCol="0" anchor="ctr"/>
          <a:lstStyle/>
          <a:p>
            <a:pPr marL="0" indent="0" algn="ctr">
              <a:buNone/>
            </a:pPr>
            <a:r>
              <a:rPr lang="en-US" sz="2200" b="1" dirty="0">
                <a:solidFill>
                  <a:srgbClr val="2F5D50"/>
                </a:solidFill>
              </a:rPr>
              <a:t>160 chèvres</a:t>
            </a:r>
            <a:endParaRPr lang="en-US" sz="2200" dirty="0"/>
          </a:p>
        </p:txBody>
      </p:sp>
      <p:sp>
        <p:nvSpPr>
          <p:cNvPr id="19" name="Text 17"/>
          <p:cNvSpPr/>
          <p:nvPr/>
        </p:nvSpPr>
        <p:spPr>
          <a:xfrm>
            <a:off x="2606040" y="4014216"/>
            <a:ext cx="4023360" cy="274320"/>
          </a:xfrm>
          <a:prstGeom prst="rect">
            <a:avLst/>
          </a:prstGeom>
          <a:noFill/>
          <a:ln/>
        </p:spPr>
        <p:txBody>
          <a:bodyPr wrap="square" rtlCol="0" anchor="ctr"/>
          <a:lstStyle/>
          <a:p>
            <a:pPr marL="0" indent="0">
              <a:buNone/>
            </a:pPr>
            <a:r>
              <a:rPr lang="en-US" sz="1800" dirty="0">
                <a:solidFill>
                  <a:srgbClr val="1F2A25"/>
                </a:solidFill>
              </a:rPr>
              <a:t>troupeau désaisonné, 100 % du lait transformé</a:t>
            </a:r>
            <a:endParaRPr lang="en-US" sz="1800" dirty="0"/>
          </a:p>
        </p:txBody>
      </p:sp>
      <p:sp>
        <p:nvSpPr>
          <p:cNvPr id="20" name="Shape 18"/>
          <p:cNvSpPr/>
          <p:nvPr/>
        </p:nvSpPr>
        <p:spPr>
          <a:xfrm>
            <a:off x="548640" y="4709160"/>
            <a:ext cx="1828800" cy="475488"/>
          </a:xfrm>
          <a:prstGeom prst="roundRect">
            <a:avLst>
              <a:gd name="adj" fmla="val 7692"/>
            </a:avLst>
          </a:prstGeom>
          <a:solidFill>
            <a:srgbClr val="DCE8E0"/>
          </a:solidFill>
          <a:ln w="12700">
            <a:solidFill>
              <a:srgbClr val="C4D4CC"/>
            </a:solidFill>
            <a:prstDash val="solid"/>
          </a:ln>
        </p:spPr>
        <p:txBody>
          <a:bodyPr/>
          <a:lstStyle/>
          <a:p>
            <a:endParaRPr lang="fr-FR"/>
          </a:p>
        </p:txBody>
      </p:sp>
      <p:sp>
        <p:nvSpPr>
          <p:cNvPr id="21" name="Text 19"/>
          <p:cNvSpPr/>
          <p:nvPr/>
        </p:nvSpPr>
        <p:spPr>
          <a:xfrm>
            <a:off x="658368" y="4809744"/>
            <a:ext cx="1600200" cy="164592"/>
          </a:xfrm>
          <a:prstGeom prst="rect">
            <a:avLst/>
          </a:prstGeom>
          <a:noFill/>
          <a:ln/>
        </p:spPr>
        <p:txBody>
          <a:bodyPr wrap="square" rtlCol="0" anchor="ctr"/>
          <a:lstStyle/>
          <a:p>
            <a:pPr marL="0" indent="0" algn="ctr">
              <a:buNone/>
            </a:pPr>
            <a:r>
              <a:rPr lang="en-US" sz="2200" b="1" dirty="0">
                <a:solidFill>
                  <a:srgbClr val="2F5D50"/>
                </a:solidFill>
              </a:rPr>
              <a:t>20 vaches</a:t>
            </a:r>
            <a:endParaRPr lang="en-US" sz="2200" dirty="0"/>
          </a:p>
        </p:txBody>
      </p:sp>
      <p:sp>
        <p:nvSpPr>
          <p:cNvPr id="22" name="Text 20"/>
          <p:cNvSpPr/>
          <p:nvPr/>
        </p:nvSpPr>
        <p:spPr>
          <a:xfrm>
            <a:off x="2606040" y="4764024"/>
            <a:ext cx="4023360" cy="274320"/>
          </a:xfrm>
          <a:prstGeom prst="rect">
            <a:avLst/>
          </a:prstGeom>
          <a:noFill/>
          <a:ln/>
        </p:spPr>
        <p:txBody>
          <a:bodyPr wrap="square" rtlCol="0" anchor="ctr"/>
          <a:lstStyle/>
          <a:p>
            <a:pPr marL="0" indent="0">
              <a:buNone/>
            </a:pPr>
            <a:r>
              <a:rPr lang="en-US" sz="1800" dirty="0">
                <a:solidFill>
                  <a:srgbClr val="1F2A25"/>
                </a:solidFill>
              </a:rPr>
              <a:t>100 % du lait transformé en tomme et beurre</a:t>
            </a:r>
            <a:endParaRPr lang="en-US" sz="1800" dirty="0"/>
          </a:p>
        </p:txBody>
      </p:sp>
      <p:sp>
        <p:nvSpPr>
          <p:cNvPr id="23" name="Shape 21"/>
          <p:cNvSpPr/>
          <p:nvPr/>
        </p:nvSpPr>
        <p:spPr>
          <a:xfrm>
            <a:off x="6720506" y="882396"/>
            <a:ext cx="4754880" cy="4892040"/>
          </a:xfrm>
          <a:prstGeom prst="rect">
            <a:avLst/>
          </a:prstGeom>
          <a:solidFill>
            <a:srgbClr val="F6F8F6"/>
          </a:solidFill>
          <a:ln w="12700">
            <a:solidFill>
              <a:srgbClr val="D8E0DB"/>
            </a:solidFill>
            <a:prstDash val="solid"/>
          </a:ln>
        </p:spPr>
        <p:txBody>
          <a:bodyPr/>
          <a:lstStyle/>
          <a:p>
            <a:endParaRPr lang="fr-FR"/>
          </a:p>
        </p:txBody>
      </p:sp>
      <p:sp>
        <p:nvSpPr>
          <p:cNvPr id="24" name="Text 22"/>
          <p:cNvSpPr/>
          <p:nvPr/>
        </p:nvSpPr>
        <p:spPr>
          <a:xfrm>
            <a:off x="7223760" y="1188720"/>
            <a:ext cx="1371600" cy="274320"/>
          </a:xfrm>
          <a:prstGeom prst="rect">
            <a:avLst/>
          </a:prstGeom>
          <a:noFill/>
          <a:ln/>
        </p:spPr>
        <p:txBody>
          <a:bodyPr wrap="square" rtlCol="0" anchor="ctr"/>
          <a:lstStyle/>
          <a:p>
            <a:pPr marL="0" indent="0">
              <a:buNone/>
            </a:pPr>
            <a:r>
              <a:rPr lang="en-US" sz="2200" b="1" dirty="0">
                <a:solidFill>
                  <a:srgbClr val="2F5D50"/>
                </a:solidFill>
              </a:rPr>
              <a:t>Vision</a:t>
            </a:r>
            <a:endParaRPr lang="en-US" sz="2200" dirty="0"/>
          </a:p>
        </p:txBody>
      </p:sp>
      <p:sp>
        <p:nvSpPr>
          <p:cNvPr id="25" name="Text 23"/>
          <p:cNvSpPr/>
          <p:nvPr/>
        </p:nvSpPr>
        <p:spPr>
          <a:xfrm>
            <a:off x="7223760" y="1778508"/>
            <a:ext cx="3977640" cy="1097280"/>
          </a:xfrm>
          <a:prstGeom prst="rect">
            <a:avLst/>
          </a:prstGeom>
          <a:noFill/>
          <a:ln/>
        </p:spPr>
        <p:txBody>
          <a:bodyPr wrap="square" rtlCol="0" anchor="ctr"/>
          <a:lstStyle/>
          <a:p>
            <a:pPr marL="0" indent="0">
              <a:buNone/>
            </a:pPr>
            <a:r>
              <a:rPr lang="en-US" sz="1900" dirty="0">
                <a:solidFill>
                  <a:srgbClr val="1F2A25"/>
                </a:solidFill>
              </a:rPr>
              <a:t>Préserver l’outil familial, sécuriser l’exploitation et créer une ferme autonome, visible localement et créatrice de valeur grâce à la transformation à la ferme et aux ventes au marché.</a:t>
            </a:r>
            <a:endParaRPr lang="en-US" sz="1900" dirty="0"/>
          </a:p>
        </p:txBody>
      </p:sp>
      <p:sp>
        <p:nvSpPr>
          <p:cNvPr id="26" name="Text 24"/>
          <p:cNvSpPr/>
          <p:nvPr/>
        </p:nvSpPr>
        <p:spPr>
          <a:xfrm>
            <a:off x="7452360" y="3474720"/>
            <a:ext cx="2011680" cy="237744"/>
          </a:xfrm>
          <a:prstGeom prst="rect">
            <a:avLst/>
          </a:prstGeom>
          <a:noFill/>
          <a:ln/>
        </p:spPr>
        <p:txBody>
          <a:bodyPr wrap="square" rtlCol="0" anchor="ctr"/>
          <a:lstStyle/>
          <a:p>
            <a:pPr marL="0" indent="0">
              <a:buNone/>
            </a:pPr>
            <a:r>
              <a:rPr lang="en-US" sz="2000" b="1" dirty="0">
                <a:solidFill>
                  <a:srgbClr val="6E4B2A"/>
                </a:solidFill>
              </a:rPr>
              <a:t>Circuits de vente</a:t>
            </a:r>
            <a:endParaRPr lang="en-US" sz="2000" dirty="0"/>
          </a:p>
        </p:txBody>
      </p:sp>
      <p:sp>
        <p:nvSpPr>
          <p:cNvPr id="27" name="Text 25"/>
          <p:cNvSpPr/>
          <p:nvPr/>
        </p:nvSpPr>
        <p:spPr>
          <a:xfrm>
            <a:off x="7269480" y="3587204"/>
            <a:ext cx="3657600" cy="2103120"/>
          </a:xfrm>
          <a:prstGeom prst="rect">
            <a:avLst/>
          </a:prstGeom>
          <a:noFill/>
          <a:ln/>
        </p:spPr>
        <p:txBody>
          <a:bodyPr wrap="square" rtlCol="0" anchor="ctr"/>
          <a:lstStyle/>
          <a:p>
            <a:pPr marL="0" indent="0">
              <a:buNone/>
            </a:pPr>
            <a:r>
              <a:rPr lang="en-US" sz="1800" dirty="0">
                <a:solidFill>
                  <a:srgbClr val="1F2A25"/>
                </a:solidFill>
              </a:rPr>
              <a:t>• Vente à la ferme</a:t>
            </a:r>
            <a:endParaRPr lang="en-US" sz="1800" dirty="0"/>
          </a:p>
          <a:p>
            <a:pPr marL="0" indent="0">
              <a:buNone/>
            </a:pPr>
            <a:r>
              <a:rPr lang="en-US" sz="1800" dirty="0">
                <a:solidFill>
                  <a:srgbClr val="1F2A25"/>
                </a:solidFill>
              </a:rPr>
              <a:t>• Marchés locaux</a:t>
            </a:r>
            <a:endParaRPr lang="en-US" sz="1800" dirty="0"/>
          </a:p>
          <a:p>
            <a:pPr marL="0" indent="0">
              <a:buNone/>
            </a:pPr>
            <a:r>
              <a:rPr lang="en-US" sz="1800" dirty="0">
                <a:solidFill>
                  <a:srgbClr val="1F2A25"/>
                </a:solidFill>
              </a:rPr>
              <a:t>• Fidélisation d’une clientèle de proximité</a:t>
            </a:r>
            <a:endParaRPr lang="en-US" sz="1800" dirty="0"/>
          </a:p>
          <a:p>
            <a:pPr marL="0" indent="0">
              <a:buNone/>
            </a:pPr>
            <a:r>
              <a:rPr lang="en-US" sz="1800" dirty="0">
                <a:solidFill>
                  <a:srgbClr val="1F2A25"/>
                </a:solidFill>
              </a:rPr>
              <a:t>• Image forte : sauver des terres familiales</a:t>
            </a:r>
            <a:endParaRPr lang="en-US" sz="1800" dirty="0"/>
          </a:p>
        </p:txBody>
      </p:sp>
      <p:sp>
        <p:nvSpPr>
          <p:cNvPr id="28" name="Text 26"/>
          <p:cNvSpPr/>
          <p:nvPr/>
        </p:nvSpPr>
        <p:spPr>
          <a:xfrm>
            <a:off x="365760" y="6510528"/>
            <a:ext cx="11247120" cy="146304"/>
          </a:xfrm>
          <a:prstGeom prst="rect">
            <a:avLst/>
          </a:prstGeom>
          <a:noFill/>
          <a:ln/>
        </p:spPr>
        <p:txBody>
          <a:bodyPr wrap="square" rtlCol="0" anchor="ctr"/>
          <a:lstStyle/>
          <a:p>
            <a:pPr marL="0" indent="0" algn="r">
              <a:buNone/>
            </a:pPr>
            <a:endParaRPr lang="en-US" sz="800" dirty="0"/>
          </a:p>
        </p:txBody>
      </p:sp>
      <p:pic>
        <p:nvPicPr>
          <p:cNvPr id="29" name="Image 28">
            <a:extLst>
              <a:ext uri="{FF2B5EF4-FFF2-40B4-BE49-F238E27FC236}">
                <a16:creationId xmlns:a16="http://schemas.microsoft.com/office/drawing/2014/main" id="{25802AD3-1E9F-CC94-27FB-FEEDE3C8B358}"/>
              </a:ext>
            </a:extLst>
          </p:cNvPr>
          <p:cNvPicPr>
            <a:picLocks noChangeAspect="1"/>
          </p:cNvPicPr>
          <p:nvPr/>
        </p:nvPicPr>
        <p:blipFill>
          <a:blip r:embed="rId3"/>
          <a:stretch>
            <a:fillRect/>
          </a:stretch>
        </p:blipFill>
        <p:spPr>
          <a:xfrm>
            <a:off x="30480" y="6129528"/>
            <a:ext cx="762000" cy="762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Plan d’investissement et financement recherché</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Le besoin total intègre l’outil, le cheptel et le démarrage</a:t>
            </a:r>
            <a:endParaRPr lang="en-US" sz="1000" dirty="0"/>
          </a:p>
        </p:txBody>
      </p:sp>
      <p:sp>
        <p:nvSpPr>
          <p:cNvPr id="5" name="Shape 3"/>
          <p:cNvSpPr/>
          <p:nvPr/>
        </p:nvSpPr>
        <p:spPr>
          <a:xfrm>
            <a:off x="640080" y="1472184"/>
            <a:ext cx="4754880" cy="0"/>
          </a:xfrm>
          <a:prstGeom prst="line">
            <a:avLst/>
          </a:prstGeom>
          <a:noFill/>
          <a:ln w="12700">
            <a:solidFill>
              <a:srgbClr val="D7DDD9"/>
            </a:solidFill>
            <a:prstDash val="solid"/>
          </a:ln>
        </p:spPr>
        <p:txBody>
          <a:bodyPr/>
          <a:lstStyle/>
          <a:p>
            <a:endParaRPr lang="fr-FR"/>
          </a:p>
        </p:txBody>
      </p:sp>
      <p:sp>
        <p:nvSpPr>
          <p:cNvPr id="6" name="Text 4"/>
          <p:cNvSpPr/>
          <p:nvPr/>
        </p:nvSpPr>
        <p:spPr>
          <a:xfrm>
            <a:off x="731520" y="1051560"/>
            <a:ext cx="3383280" cy="219456"/>
          </a:xfrm>
          <a:prstGeom prst="rect">
            <a:avLst/>
          </a:prstGeom>
          <a:noFill/>
          <a:ln/>
        </p:spPr>
        <p:txBody>
          <a:bodyPr wrap="square" rtlCol="0" anchor="ctr"/>
          <a:lstStyle/>
          <a:p>
            <a:pPr marL="0" indent="0">
              <a:buNone/>
            </a:pPr>
            <a:r>
              <a:rPr lang="en-US" sz="1800" dirty="0">
                <a:solidFill>
                  <a:srgbClr val="1F2A25"/>
                </a:solidFill>
              </a:rPr>
              <a:t>Bâtiment existant 595 m²</a:t>
            </a:r>
            <a:endParaRPr lang="en-US" sz="1800" dirty="0"/>
          </a:p>
        </p:txBody>
      </p:sp>
      <p:sp>
        <p:nvSpPr>
          <p:cNvPr id="7" name="Text 5"/>
          <p:cNvSpPr/>
          <p:nvPr/>
        </p:nvSpPr>
        <p:spPr>
          <a:xfrm>
            <a:off x="4663439" y="932687"/>
            <a:ext cx="1193663" cy="338329"/>
          </a:xfrm>
          <a:prstGeom prst="rect">
            <a:avLst/>
          </a:prstGeom>
          <a:noFill/>
          <a:ln/>
        </p:spPr>
        <p:txBody>
          <a:bodyPr wrap="square" rtlCol="0" anchor="ctr"/>
          <a:lstStyle/>
          <a:p>
            <a:pPr marL="0" indent="0" algn="r">
              <a:buNone/>
            </a:pPr>
            <a:r>
              <a:rPr lang="en-US" sz="1800" b="1" dirty="0">
                <a:solidFill>
                  <a:srgbClr val="2F5D50"/>
                </a:solidFill>
              </a:rPr>
              <a:t>210 000 €</a:t>
            </a:r>
            <a:endParaRPr lang="en-US" sz="1800" dirty="0"/>
          </a:p>
        </p:txBody>
      </p:sp>
      <p:sp>
        <p:nvSpPr>
          <p:cNvPr id="8" name="Shape 6"/>
          <p:cNvSpPr/>
          <p:nvPr/>
        </p:nvSpPr>
        <p:spPr>
          <a:xfrm>
            <a:off x="640080" y="2039112"/>
            <a:ext cx="4754880" cy="0"/>
          </a:xfrm>
          <a:prstGeom prst="line">
            <a:avLst/>
          </a:prstGeom>
          <a:noFill/>
          <a:ln w="12700">
            <a:solidFill>
              <a:srgbClr val="D7DDD9"/>
            </a:solidFill>
            <a:prstDash val="solid"/>
          </a:ln>
        </p:spPr>
        <p:txBody>
          <a:bodyPr/>
          <a:lstStyle/>
          <a:p>
            <a:endParaRPr lang="fr-FR"/>
          </a:p>
        </p:txBody>
      </p:sp>
      <p:sp>
        <p:nvSpPr>
          <p:cNvPr id="9" name="Text 7"/>
          <p:cNvSpPr/>
          <p:nvPr/>
        </p:nvSpPr>
        <p:spPr>
          <a:xfrm>
            <a:off x="731520" y="1618488"/>
            <a:ext cx="3383280" cy="219456"/>
          </a:xfrm>
          <a:prstGeom prst="rect">
            <a:avLst/>
          </a:prstGeom>
          <a:noFill/>
          <a:ln/>
        </p:spPr>
        <p:txBody>
          <a:bodyPr wrap="square" rtlCol="0" anchor="ctr"/>
          <a:lstStyle/>
          <a:p>
            <a:pPr marL="0" indent="0">
              <a:buNone/>
            </a:pPr>
            <a:r>
              <a:rPr lang="en-US" sz="1800" dirty="0">
                <a:solidFill>
                  <a:srgbClr val="1F2A25"/>
                </a:solidFill>
              </a:rPr>
              <a:t>Extension chèvres 230 m²</a:t>
            </a:r>
            <a:endParaRPr lang="en-US" sz="1800" dirty="0"/>
          </a:p>
        </p:txBody>
      </p:sp>
      <p:sp>
        <p:nvSpPr>
          <p:cNvPr id="10" name="Text 8"/>
          <p:cNvSpPr/>
          <p:nvPr/>
        </p:nvSpPr>
        <p:spPr>
          <a:xfrm>
            <a:off x="4539871" y="1554480"/>
            <a:ext cx="1193662" cy="361188"/>
          </a:xfrm>
          <a:prstGeom prst="rect">
            <a:avLst/>
          </a:prstGeom>
          <a:noFill/>
          <a:ln/>
        </p:spPr>
        <p:txBody>
          <a:bodyPr wrap="square" rtlCol="0" anchor="ctr"/>
          <a:lstStyle/>
          <a:p>
            <a:pPr marL="0" indent="0" algn="r">
              <a:buNone/>
            </a:pPr>
            <a:r>
              <a:rPr lang="en-US" sz="1800" b="1" dirty="0">
                <a:solidFill>
                  <a:srgbClr val="2F5D50"/>
                </a:solidFill>
              </a:rPr>
              <a:t>100 000 €</a:t>
            </a:r>
            <a:endParaRPr lang="en-US" sz="1800" dirty="0"/>
          </a:p>
        </p:txBody>
      </p:sp>
      <p:sp>
        <p:nvSpPr>
          <p:cNvPr id="11" name="Shape 9"/>
          <p:cNvSpPr/>
          <p:nvPr/>
        </p:nvSpPr>
        <p:spPr>
          <a:xfrm>
            <a:off x="640080" y="2606040"/>
            <a:ext cx="4754880" cy="0"/>
          </a:xfrm>
          <a:prstGeom prst="line">
            <a:avLst/>
          </a:prstGeom>
          <a:noFill/>
          <a:ln w="12700">
            <a:solidFill>
              <a:srgbClr val="D7DDD9"/>
            </a:solidFill>
            <a:prstDash val="solid"/>
          </a:ln>
        </p:spPr>
        <p:txBody>
          <a:bodyPr/>
          <a:lstStyle/>
          <a:p>
            <a:endParaRPr lang="fr-FR"/>
          </a:p>
        </p:txBody>
      </p:sp>
      <p:sp>
        <p:nvSpPr>
          <p:cNvPr id="12" name="Text 10"/>
          <p:cNvSpPr/>
          <p:nvPr/>
        </p:nvSpPr>
        <p:spPr>
          <a:xfrm>
            <a:off x="731520" y="2185416"/>
            <a:ext cx="3383280" cy="219456"/>
          </a:xfrm>
          <a:prstGeom prst="rect">
            <a:avLst/>
          </a:prstGeom>
          <a:noFill/>
          <a:ln/>
        </p:spPr>
        <p:txBody>
          <a:bodyPr wrap="square" rtlCol="0" anchor="ctr"/>
          <a:lstStyle/>
          <a:p>
            <a:pPr marL="0" indent="0">
              <a:buNone/>
            </a:pPr>
            <a:r>
              <a:rPr lang="en-US" sz="1800" dirty="0">
                <a:solidFill>
                  <a:srgbClr val="1F2A25"/>
                </a:solidFill>
              </a:rPr>
              <a:t>Atelier de transformation 110 m²</a:t>
            </a:r>
            <a:endParaRPr lang="en-US" sz="1800" dirty="0"/>
          </a:p>
        </p:txBody>
      </p:sp>
      <p:sp>
        <p:nvSpPr>
          <p:cNvPr id="13" name="Text 11"/>
          <p:cNvSpPr/>
          <p:nvPr/>
        </p:nvSpPr>
        <p:spPr>
          <a:xfrm>
            <a:off x="4539870" y="2123138"/>
            <a:ext cx="1193663" cy="406910"/>
          </a:xfrm>
          <a:prstGeom prst="rect">
            <a:avLst/>
          </a:prstGeom>
          <a:noFill/>
          <a:ln/>
        </p:spPr>
        <p:txBody>
          <a:bodyPr wrap="square" rtlCol="0" anchor="ctr"/>
          <a:lstStyle/>
          <a:p>
            <a:pPr marL="0" indent="0" algn="r">
              <a:buNone/>
            </a:pPr>
            <a:r>
              <a:rPr lang="en-US" sz="1800" b="1" dirty="0">
                <a:solidFill>
                  <a:srgbClr val="2F5D50"/>
                </a:solidFill>
              </a:rPr>
              <a:t>110 000 €</a:t>
            </a:r>
            <a:endParaRPr lang="en-US" sz="1800" dirty="0"/>
          </a:p>
        </p:txBody>
      </p:sp>
      <p:sp>
        <p:nvSpPr>
          <p:cNvPr id="14" name="Shape 12"/>
          <p:cNvSpPr/>
          <p:nvPr/>
        </p:nvSpPr>
        <p:spPr>
          <a:xfrm>
            <a:off x="640080" y="3172968"/>
            <a:ext cx="4754880" cy="0"/>
          </a:xfrm>
          <a:prstGeom prst="line">
            <a:avLst/>
          </a:prstGeom>
          <a:noFill/>
          <a:ln w="12700">
            <a:solidFill>
              <a:srgbClr val="D7DDD9"/>
            </a:solidFill>
            <a:prstDash val="solid"/>
          </a:ln>
        </p:spPr>
        <p:txBody>
          <a:bodyPr/>
          <a:lstStyle/>
          <a:p>
            <a:endParaRPr lang="fr-FR"/>
          </a:p>
        </p:txBody>
      </p:sp>
      <p:sp>
        <p:nvSpPr>
          <p:cNvPr id="15" name="Text 13"/>
          <p:cNvSpPr/>
          <p:nvPr/>
        </p:nvSpPr>
        <p:spPr>
          <a:xfrm>
            <a:off x="731520" y="2752344"/>
            <a:ext cx="3383280" cy="219456"/>
          </a:xfrm>
          <a:prstGeom prst="rect">
            <a:avLst/>
          </a:prstGeom>
          <a:noFill/>
          <a:ln/>
        </p:spPr>
        <p:txBody>
          <a:bodyPr wrap="square" rtlCol="0" anchor="ctr"/>
          <a:lstStyle/>
          <a:p>
            <a:pPr marL="0" indent="0">
              <a:buNone/>
            </a:pPr>
            <a:r>
              <a:rPr lang="en-US" sz="1800" dirty="0">
                <a:solidFill>
                  <a:srgbClr val="1F2A25"/>
                </a:solidFill>
              </a:rPr>
              <a:t>Matériels</a:t>
            </a:r>
            <a:endParaRPr lang="en-US" sz="1800" dirty="0"/>
          </a:p>
        </p:txBody>
      </p:sp>
      <p:sp>
        <p:nvSpPr>
          <p:cNvPr id="16" name="Text 14"/>
          <p:cNvSpPr/>
          <p:nvPr/>
        </p:nvSpPr>
        <p:spPr>
          <a:xfrm>
            <a:off x="4663439" y="2724913"/>
            <a:ext cx="1070093" cy="246887"/>
          </a:xfrm>
          <a:prstGeom prst="rect">
            <a:avLst/>
          </a:prstGeom>
          <a:noFill/>
          <a:ln/>
        </p:spPr>
        <p:txBody>
          <a:bodyPr wrap="square" rtlCol="0" anchor="ctr"/>
          <a:lstStyle/>
          <a:p>
            <a:pPr marL="0" indent="0" algn="r">
              <a:buNone/>
            </a:pPr>
            <a:r>
              <a:rPr lang="en-US" sz="1800" b="1" dirty="0">
                <a:solidFill>
                  <a:srgbClr val="2F5D50"/>
                </a:solidFill>
              </a:rPr>
              <a:t>30 000 €</a:t>
            </a:r>
            <a:endParaRPr lang="en-US" sz="1800" dirty="0"/>
          </a:p>
        </p:txBody>
      </p:sp>
      <p:sp>
        <p:nvSpPr>
          <p:cNvPr id="17" name="Shape 15"/>
          <p:cNvSpPr/>
          <p:nvPr/>
        </p:nvSpPr>
        <p:spPr>
          <a:xfrm>
            <a:off x="640080" y="3739896"/>
            <a:ext cx="4754880" cy="0"/>
          </a:xfrm>
          <a:prstGeom prst="line">
            <a:avLst/>
          </a:prstGeom>
          <a:noFill/>
          <a:ln w="12700">
            <a:solidFill>
              <a:srgbClr val="D7DDD9"/>
            </a:solidFill>
            <a:prstDash val="solid"/>
          </a:ln>
        </p:spPr>
        <p:txBody>
          <a:bodyPr/>
          <a:lstStyle/>
          <a:p>
            <a:endParaRPr lang="fr-FR"/>
          </a:p>
        </p:txBody>
      </p:sp>
      <p:sp>
        <p:nvSpPr>
          <p:cNvPr id="18" name="Text 16"/>
          <p:cNvSpPr/>
          <p:nvPr/>
        </p:nvSpPr>
        <p:spPr>
          <a:xfrm>
            <a:off x="731520" y="3319272"/>
            <a:ext cx="3383280" cy="219456"/>
          </a:xfrm>
          <a:prstGeom prst="rect">
            <a:avLst/>
          </a:prstGeom>
          <a:noFill/>
          <a:ln/>
        </p:spPr>
        <p:txBody>
          <a:bodyPr wrap="square" rtlCol="0" anchor="ctr"/>
          <a:lstStyle/>
          <a:p>
            <a:pPr marL="0" indent="0">
              <a:buNone/>
            </a:pPr>
            <a:r>
              <a:rPr lang="en-US" sz="1800" dirty="0">
                <a:solidFill>
                  <a:srgbClr val="1F2A25"/>
                </a:solidFill>
              </a:rPr>
              <a:t>Achat cheptel vaches + chèvres</a:t>
            </a:r>
            <a:endParaRPr lang="en-US" sz="1800" dirty="0"/>
          </a:p>
        </p:txBody>
      </p:sp>
      <p:sp>
        <p:nvSpPr>
          <p:cNvPr id="19" name="Text 17"/>
          <p:cNvSpPr/>
          <p:nvPr/>
        </p:nvSpPr>
        <p:spPr>
          <a:xfrm>
            <a:off x="4663440" y="3264408"/>
            <a:ext cx="1070092" cy="274320"/>
          </a:xfrm>
          <a:prstGeom prst="rect">
            <a:avLst/>
          </a:prstGeom>
          <a:noFill/>
          <a:ln/>
        </p:spPr>
        <p:txBody>
          <a:bodyPr wrap="square" rtlCol="0" anchor="ctr"/>
          <a:lstStyle/>
          <a:p>
            <a:pPr marL="0" indent="0" algn="r">
              <a:buNone/>
            </a:pPr>
            <a:r>
              <a:rPr lang="en-US" sz="1800" b="1" dirty="0">
                <a:solidFill>
                  <a:srgbClr val="2F5D50"/>
                </a:solidFill>
              </a:rPr>
              <a:t>50 000 €</a:t>
            </a:r>
            <a:endParaRPr lang="en-US" sz="1800" dirty="0"/>
          </a:p>
        </p:txBody>
      </p:sp>
      <p:sp>
        <p:nvSpPr>
          <p:cNvPr id="20" name="Shape 18"/>
          <p:cNvSpPr/>
          <p:nvPr/>
        </p:nvSpPr>
        <p:spPr>
          <a:xfrm>
            <a:off x="640080" y="4306824"/>
            <a:ext cx="4754880" cy="0"/>
          </a:xfrm>
          <a:prstGeom prst="line">
            <a:avLst/>
          </a:prstGeom>
          <a:noFill/>
          <a:ln w="12700">
            <a:solidFill>
              <a:srgbClr val="D7DDD9"/>
            </a:solidFill>
            <a:prstDash val="solid"/>
          </a:ln>
        </p:spPr>
        <p:txBody>
          <a:bodyPr/>
          <a:lstStyle/>
          <a:p>
            <a:endParaRPr lang="fr-FR"/>
          </a:p>
        </p:txBody>
      </p:sp>
      <p:sp>
        <p:nvSpPr>
          <p:cNvPr id="21" name="Text 19"/>
          <p:cNvSpPr/>
          <p:nvPr/>
        </p:nvSpPr>
        <p:spPr>
          <a:xfrm>
            <a:off x="731520" y="3886200"/>
            <a:ext cx="3383280" cy="219456"/>
          </a:xfrm>
          <a:prstGeom prst="rect">
            <a:avLst/>
          </a:prstGeom>
          <a:noFill/>
          <a:ln/>
        </p:spPr>
        <p:txBody>
          <a:bodyPr wrap="square" rtlCol="0" anchor="ctr"/>
          <a:lstStyle/>
          <a:p>
            <a:pPr marL="0" indent="0">
              <a:buNone/>
            </a:pPr>
            <a:r>
              <a:rPr lang="en-US" sz="1800" dirty="0">
                <a:solidFill>
                  <a:srgbClr val="1F2A25"/>
                </a:solidFill>
              </a:rPr>
              <a:t>Besoin en fonds de roulement de départ</a:t>
            </a:r>
            <a:endParaRPr lang="en-US" sz="1800" dirty="0"/>
          </a:p>
        </p:txBody>
      </p:sp>
      <p:sp>
        <p:nvSpPr>
          <p:cNvPr id="22" name="Text 20"/>
          <p:cNvSpPr/>
          <p:nvPr/>
        </p:nvSpPr>
        <p:spPr>
          <a:xfrm>
            <a:off x="4663439" y="3803904"/>
            <a:ext cx="1070093" cy="301752"/>
          </a:xfrm>
          <a:prstGeom prst="rect">
            <a:avLst/>
          </a:prstGeom>
          <a:noFill/>
          <a:ln/>
        </p:spPr>
        <p:txBody>
          <a:bodyPr wrap="square" rtlCol="0" anchor="ctr"/>
          <a:lstStyle/>
          <a:p>
            <a:pPr marL="0" indent="0" algn="r">
              <a:buNone/>
            </a:pPr>
            <a:r>
              <a:rPr lang="en-US" sz="1800" b="1" dirty="0">
                <a:solidFill>
                  <a:srgbClr val="2F5D50"/>
                </a:solidFill>
              </a:rPr>
              <a:t>20 000 €</a:t>
            </a:r>
            <a:endParaRPr lang="en-US" sz="1800" dirty="0"/>
          </a:p>
        </p:txBody>
      </p:sp>
      <p:sp>
        <p:nvSpPr>
          <p:cNvPr id="23" name="Shape 21"/>
          <p:cNvSpPr/>
          <p:nvPr/>
        </p:nvSpPr>
        <p:spPr>
          <a:xfrm>
            <a:off x="685800" y="4754880"/>
            <a:ext cx="4709160" cy="749808"/>
          </a:xfrm>
          <a:prstGeom prst="roundRect">
            <a:avLst>
              <a:gd name="adj" fmla="val 4878"/>
            </a:avLst>
          </a:prstGeom>
          <a:solidFill>
            <a:srgbClr val="2F5D50"/>
          </a:solidFill>
          <a:ln w="12700">
            <a:solidFill>
              <a:srgbClr val="2F5D50"/>
            </a:solidFill>
            <a:prstDash val="solid"/>
          </a:ln>
        </p:spPr>
        <p:txBody>
          <a:bodyPr/>
          <a:lstStyle/>
          <a:p>
            <a:endParaRPr lang="fr-FR"/>
          </a:p>
        </p:txBody>
      </p:sp>
      <p:sp>
        <p:nvSpPr>
          <p:cNvPr id="24" name="Text 22"/>
          <p:cNvSpPr/>
          <p:nvPr/>
        </p:nvSpPr>
        <p:spPr>
          <a:xfrm>
            <a:off x="932688" y="5020056"/>
            <a:ext cx="4251960" cy="219456"/>
          </a:xfrm>
          <a:prstGeom prst="rect">
            <a:avLst/>
          </a:prstGeom>
          <a:noFill/>
          <a:ln/>
        </p:spPr>
        <p:txBody>
          <a:bodyPr wrap="square" rtlCol="0" anchor="ctr"/>
          <a:lstStyle/>
          <a:p>
            <a:pPr marL="0" indent="0" algn="ctr">
              <a:buNone/>
            </a:pPr>
            <a:r>
              <a:rPr lang="en-US" sz="2200" b="1" dirty="0">
                <a:solidFill>
                  <a:srgbClr val="FFFFFF"/>
                </a:solidFill>
              </a:rPr>
              <a:t>Besoin global de lancement : 520 000 €</a:t>
            </a:r>
            <a:endParaRPr lang="en-US" sz="2200" dirty="0"/>
          </a:p>
        </p:txBody>
      </p:sp>
      <p:sp>
        <p:nvSpPr>
          <p:cNvPr id="25" name="Shape 23"/>
          <p:cNvSpPr/>
          <p:nvPr/>
        </p:nvSpPr>
        <p:spPr>
          <a:xfrm>
            <a:off x="6583680" y="1325880"/>
            <a:ext cx="2011680" cy="2286000"/>
          </a:xfrm>
          <a:prstGeom prst="roundRect">
            <a:avLst>
              <a:gd name="adj" fmla="val 2273"/>
            </a:avLst>
          </a:prstGeom>
          <a:solidFill>
            <a:srgbClr val="A66A3F"/>
          </a:solidFill>
          <a:ln w="12700">
            <a:solidFill>
              <a:srgbClr val="A66A3F"/>
            </a:solidFill>
            <a:prstDash val="solid"/>
          </a:ln>
        </p:spPr>
        <p:txBody>
          <a:bodyPr/>
          <a:lstStyle/>
          <a:p>
            <a:endParaRPr lang="fr-FR"/>
          </a:p>
        </p:txBody>
      </p:sp>
      <p:sp>
        <p:nvSpPr>
          <p:cNvPr id="26" name="Text 24"/>
          <p:cNvSpPr/>
          <p:nvPr/>
        </p:nvSpPr>
        <p:spPr>
          <a:xfrm>
            <a:off x="6812280" y="1828800"/>
            <a:ext cx="1554480" cy="822960"/>
          </a:xfrm>
          <a:prstGeom prst="rect">
            <a:avLst/>
          </a:prstGeom>
          <a:noFill/>
          <a:ln/>
        </p:spPr>
        <p:txBody>
          <a:bodyPr wrap="square" rtlCol="0" anchor="ctr"/>
          <a:lstStyle/>
          <a:p>
            <a:pPr marL="0" indent="0" algn="ctr">
              <a:buNone/>
            </a:pPr>
            <a:r>
              <a:rPr lang="en-US" sz="2300" b="1" dirty="0">
                <a:solidFill>
                  <a:srgbClr val="FFFFFF"/>
                </a:solidFill>
              </a:rPr>
              <a:t>Dons</a:t>
            </a:r>
            <a:endParaRPr lang="en-US" sz="2300" dirty="0"/>
          </a:p>
          <a:p>
            <a:pPr marL="0" indent="0" algn="ctr">
              <a:buNone/>
            </a:pPr>
            <a:r>
              <a:rPr lang="en-US" sz="2300" b="1" dirty="0">
                <a:solidFill>
                  <a:srgbClr val="FFFFFF"/>
                </a:solidFill>
              </a:rPr>
              <a:t>320 000 €</a:t>
            </a:r>
            <a:endParaRPr lang="en-US" sz="2300" dirty="0"/>
          </a:p>
          <a:p>
            <a:pPr marL="0" indent="0" algn="ctr">
              <a:buNone/>
            </a:pPr>
            <a:endParaRPr lang="en-US" sz="2300" dirty="0"/>
          </a:p>
          <a:p>
            <a:pPr marL="0" indent="0" algn="ctr">
              <a:buNone/>
            </a:pPr>
            <a:r>
              <a:rPr lang="en-US" sz="2300" b="1" dirty="0">
                <a:solidFill>
                  <a:srgbClr val="FFFFFF"/>
                </a:solidFill>
              </a:rPr>
              <a:t>61,5 % du besoin</a:t>
            </a:r>
            <a:endParaRPr lang="en-US" sz="2300" dirty="0"/>
          </a:p>
        </p:txBody>
      </p:sp>
      <p:sp>
        <p:nvSpPr>
          <p:cNvPr id="27" name="Shape 25"/>
          <p:cNvSpPr/>
          <p:nvPr/>
        </p:nvSpPr>
        <p:spPr>
          <a:xfrm>
            <a:off x="8961120" y="1965960"/>
            <a:ext cx="2011680" cy="1645920"/>
          </a:xfrm>
          <a:prstGeom prst="roundRect">
            <a:avLst>
              <a:gd name="adj" fmla="val 2778"/>
            </a:avLst>
          </a:prstGeom>
          <a:solidFill>
            <a:srgbClr val="5E8B7E"/>
          </a:solidFill>
          <a:ln w="12700">
            <a:solidFill>
              <a:srgbClr val="5E8B7E"/>
            </a:solidFill>
            <a:prstDash val="solid"/>
          </a:ln>
        </p:spPr>
        <p:txBody>
          <a:bodyPr/>
          <a:lstStyle/>
          <a:p>
            <a:endParaRPr lang="fr-FR"/>
          </a:p>
        </p:txBody>
      </p:sp>
      <p:sp>
        <p:nvSpPr>
          <p:cNvPr id="28" name="Text 26"/>
          <p:cNvSpPr/>
          <p:nvPr/>
        </p:nvSpPr>
        <p:spPr>
          <a:xfrm>
            <a:off x="9208008" y="2423160"/>
            <a:ext cx="1508760" cy="548640"/>
          </a:xfrm>
          <a:prstGeom prst="rect">
            <a:avLst/>
          </a:prstGeom>
          <a:noFill/>
          <a:ln/>
        </p:spPr>
        <p:txBody>
          <a:bodyPr wrap="square" rtlCol="0" anchor="ctr"/>
          <a:lstStyle/>
          <a:p>
            <a:pPr marL="0" indent="0" algn="ctr">
              <a:buNone/>
            </a:pPr>
            <a:r>
              <a:rPr lang="en-US" sz="2100" b="1" dirty="0">
                <a:solidFill>
                  <a:srgbClr val="FFFFFF"/>
                </a:solidFill>
              </a:rPr>
              <a:t>Dette / autres financements</a:t>
            </a:r>
            <a:endParaRPr lang="en-US" sz="2100" dirty="0"/>
          </a:p>
          <a:p>
            <a:pPr marL="0" indent="0" algn="ctr">
              <a:buNone/>
            </a:pPr>
            <a:r>
              <a:rPr lang="en-US" sz="2100" b="1" dirty="0">
                <a:solidFill>
                  <a:srgbClr val="FFFFFF"/>
                </a:solidFill>
              </a:rPr>
              <a:t>200 000 €</a:t>
            </a:r>
            <a:endParaRPr lang="en-US" sz="2100" dirty="0"/>
          </a:p>
        </p:txBody>
      </p:sp>
      <p:sp>
        <p:nvSpPr>
          <p:cNvPr id="29" name="Text 27"/>
          <p:cNvSpPr/>
          <p:nvPr/>
        </p:nvSpPr>
        <p:spPr>
          <a:xfrm>
            <a:off x="6601968" y="4069080"/>
            <a:ext cx="4389120" cy="228600"/>
          </a:xfrm>
          <a:prstGeom prst="rect">
            <a:avLst/>
          </a:prstGeom>
          <a:noFill/>
          <a:ln/>
        </p:spPr>
        <p:txBody>
          <a:bodyPr wrap="square" rtlCol="0" anchor="ctr"/>
          <a:lstStyle/>
          <a:p>
            <a:pPr marL="0" indent="0">
              <a:buNone/>
            </a:pPr>
            <a:r>
              <a:rPr lang="en-US" sz="2000" b="1" dirty="0">
                <a:solidFill>
                  <a:srgbClr val="6E4B2A"/>
                </a:solidFill>
              </a:rPr>
              <a:t>Pourquoi viser un montant de dons élevé ?</a:t>
            </a:r>
            <a:endParaRPr lang="en-US" sz="2000" dirty="0"/>
          </a:p>
        </p:txBody>
      </p:sp>
      <p:sp>
        <p:nvSpPr>
          <p:cNvPr id="30" name="Text 28"/>
          <p:cNvSpPr/>
          <p:nvPr/>
        </p:nvSpPr>
        <p:spPr>
          <a:xfrm>
            <a:off x="6629400" y="4407408"/>
            <a:ext cx="4480560" cy="1188720"/>
          </a:xfrm>
          <a:prstGeom prst="rect">
            <a:avLst/>
          </a:prstGeom>
          <a:noFill/>
          <a:ln/>
        </p:spPr>
        <p:txBody>
          <a:bodyPr wrap="square" rtlCol="0" anchor="ctr"/>
          <a:lstStyle/>
          <a:p>
            <a:pPr marL="0" indent="0">
              <a:buNone/>
            </a:pPr>
            <a:r>
              <a:rPr lang="en-US" sz="1800" dirty="0">
                <a:solidFill>
                  <a:srgbClr val="1F2A25"/>
                </a:solidFill>
              </a:rPr>
              <a:t>• Réduire l’endettement au démarrage</a:t>
            </a:r>
            <a:endParaRPr lang="en-US" sz="1800" dirty="0"/>
          </a:p>
          <a:p>
            <a:pPr marL="0" indent="0">
              <a:buNone/>
            </a:pPr>
            <a:r>
              <a:rPr lang="en-US" sz="1800" dirty="0">
                <a:solidFill>
                  <a:srgbClr val="1F2A25"/>
                </a:solidFill>
              </a:rPr>
              <a:t>• Sécuriser la préservation foncière</a:t>
            </a:r>
            <a:endParaRPr lang="en-US" sz="1800" dirty="0"/>
          </a:p>
          <a:p>
            <a:pPr marL="0" indent="0">
              <a:buNone/>
            </a:pPr>
            <a:r>
              <a:rPr lang="en-US" sz="1800" dirty="0">
                <a:solidFill>
                  <a:srgbClr val="1F2A25"/>
                </a:solidFill>
              </a:rPr>
              <a:t>• Financer un atelier à forte valeur ajoutée</a:t>
            </a:r>
            <a:endParaRPr lang="en-US" sz="1800" dirty="0"/>
          </a:p>
          <a:p>
            <a:pPr marL="0" indent="0">
              <a:buNone/>
            </a:pPr>
            <a:r>
              <a:rPr lang="en-US" sz="1800" dirty="0">
                <a:solidFill>
                  <a:srgbClr val="1F2A25"/>
                </a:solidFill>
              </a:rPr>
              <a:t>• Donner une chance réelle au projet familial</a:t>
            </a:r>
            <a:endParaRPr lang="en-US" sz="1800" dirty="0"/>
          </a:p>
        </p:txBody>
      </p:sp>
      <p:sp>
        <p:nvSpPr>
          <p:cNvPr id="31" name="Text 29"/>
          <p:cNvSpPr/>
          <p:nvPr/>
        </p:nvSpPr>
        <p:spPr>
          <a:xfrm>
            <a:off x="365760" y="6510528"/>
            <a:ext cx="11247120" cy="146304"/>
          </a:xfrm>
          <a:prstGeom prst="rect">
            <a:avLst/>
          </a:prstGeom>
          <a:noFill/>
          <a:ln/>
        </p:spPr>
        <p:txBody>
          <a:bodyPr wrap="square" rtlCol="0" anchor="ctr"/>
          <a:lstStyle/>
          <a:p>
            <a:pPr marL="0" indent="0" algn="r">
              <a:buNone/>
            </a:pPr>
            <a:r>
              <a:rPr lang="en-US" sz="800" dirty="0">
                <a:solidFill>
                  <a:srgbClr val="6B746F"/>
                </a:solidFill>
              </a:rPr>
              <a:t>Prévisionnel indicatif – hypothèses prudentes à consolider avec centre de gestion / banque</a:t>
            </a:r>
            <a:endParaRPr lang="en-US" sz="800" dirty="0"/>
          </a:p>
        </p:txBody>
      </p:sp>
      <p:pic>
        <p:nvPicPr>
          <p:cNvPr id="32" name="Image 31">
            <a:extLst>
              <a:ext uri="{FF2B5EF4-FFF2-40B4-BE49-F238E27FC236}">
                <a16:creationId xmlns:a16="http://schemas.microsoft.com/office/drawing/2014/main" id="{E41ADA6B-66A7-28B4-2640-E17DA7960FDE}"/>
              </a:ext>
            </a:extLst>
          </p:cNvPr>
          <p:cNvPicPr>
            <a:picLocks noChangeAspect="1"/>
          </p:cNvPicPr>
          <p:nvPr/>
        </p:nvPicPr>
        <p:blipFill>
          <a:blip r:embed="rId3"/>
          <a:stretch>
            <a:fillRect/>
          </a:stretch>
        </p:blipFill>
        <p:spPr>
          <a:xfrm>
            <a:off x="-15240" y="6092952"/>
            <a:ext cx="762000" cy="76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Schéma d’élevage caprin</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160 chèvres désaisonnées – 100 % du lait transformé en fromages frais et secs</a:t>
            </a:r>
            <a:endParaRPr lang="en-US" sz="1000" dirty="0"/>
          </a:p>
        </p:txBody>
      </p:sp>
      <p:sp>
        <p:nvSpPr>
          <p:cNvPr id="5" name="Shape 3"/>
          <p:cNvSpPr/>
          <p:nvPr/>
        </p:nvSpPr>
        <p:spPr>
          <a:xfrm>
            <a:off x="822960" y="1828800"/>
            <a:ext cx="10424160" cy="0"/>
          </a:xfrm>
          <a:prstGeom prst="line">
            <a:avLst/>
          </a:prstGeom>
          <a:noFill/>
          <a:ln w="12700">
            <a:solidFill>
              <a:srgbClr val="2F5D50"/>
            </a:solidFill>
            <a:prstDash val="solid"/>
          </a:ln>
        </p:spPr>
        <p:txBody>
          <a:bodyPr/>
          <a:lstStyle/>
          <a:p>
            <a:endParaRPr lang="fr-FR"/>
          </a:p>
        </p:txBody>
      </p:sp>
      <p:sp>
        <p:nvSpPr>
          <p:cNvPr id="6" name="Shape 4"/>
          <p:cNvSpPr/>
          <p:nvPr/>
        </p:nvSpPr>
        <p:spPr>
          <a:xfrm>
            <a:off x="822960" y="1700784"/>
            <a:ext cx="0" cy="256032"/>
          </a:xfrm>
          <a:prstGeom prst="line">
            <a:avLst/>
          </a:prstGeom>
          <a:noFill/>
          <a:ln w="12700">
            <a:solidFill>
              <a:srgbClr val="2F5D50"/>
            </a:solidFill>
            <a:prstDash val="solid"/>
          </a:ln>
        </p:spPr>
        <p:txBody>
          <a:bodyPr/>
          <a:lstStyle/>
          <a:p>
            <a:endParaRPr lang="fr-FR"/>
          </a:p>
        </p:txBody>
      </p:sp>
      <p:sp>
        <p:nvSpPr>
          <p:cNvPr id="7" name="Text 5"/>
          <p:cNvSpPr/>
          <p:nvPr/>
        </p:nvSpPr>
        <p:spPr>
          <a:xfrm>
            <a:off x="731520" y="2011680"/>
            <a:ext cx="411480" cy="164592"/>
          </a:xfrm>
          <a:prstGeom prst="rect">
            <a:avLst/>
          </a:prstGeom>
          <a:noFill/>
          <a:ln/>
        </p:spPr>
        <p:txBody>
          <a:bodyPr wrap="square" rtlCol="0" anchor="ctr"/>
          <a:lstStyle/>
          <a:p>
            <a:pPr marL="0" indent="0" algn="ctr">
              <a:buNone/>
            </a:pPr>
            <a:r>
              <a:rPr lang="en-US" sz="1200" dirty="0">
                <a:solidFill>
                  <a:srgbClr val="66706A"/>
                </a:solidFill>
              </a:rPr>
              <a:t>Jan</a:t>
            </a:r>
            <a:endParaRPr lang="en-US" sz="1200" dirty="0"/>
          </a:p>
        </p:txBody>
      </p:sp>
      <p:sp>
        <p:nvSpPr>
          <p:cNvPr id="8" name="Shape 6"/>
          <p:cNvSpPr/>
          <p:nvPr/>
        </p:nvSpPr>
        <p:spPr>
          <a:xfrm>
            <a:off x="1691640" y="1700784"/>
            <a:ext cx="0" cy="256032"/>
          </a:xfrm>
          <a:prstGeom prst="line">
            <a:avLst/>
          </a:prstGeom>
          <a:noFill/>
          <a:ln w="12700">
            <a:solidFill>
              <a:srgbClr val="2F5D50"/>
            </a:solidFill>
            <a:prstDash val="solid"/>
          </a:ln>
        </p:spPr>
        <p:txBody>
          <a:bodyPr/>
          <a:lstStyle/>
          <a:p>
            <a:endParaRPr lang="fr-FR"/>
          </a:p>
        </p:txBody>
      </p:sp>
      <p:sp>
        <p:nvSpPr>
          <p:cNvPr id="9" name="Text 7"/>
          <p:cNvSpPr/>
          <p:nvPr/>
        </p:nvSpPr>
        <p:spPr>
          <a:xfrm>
            <a:off x="1600200" y="2011680"/>
            <a:ext cx="411480" cy="164592"/>
          </a:xfrm>
          <a:prstGeom prst="rect">
            <a:avLst/>
          </a:prstGeom>
          <a:noFill/>
          <a:ln/>
        </p:spPr>
        <p:txBody>
          <a:bodyPr wrap="square" rtlCol="0" anchor="ctr"/>
          <a:lstStyle/>
          <a:p>
            <a:pPr marL="0" indent="0" algn="ctr">
              <a:buNone/>
            </a:pPr>
            <a:r>
              <a:rPr lang="en-US" sz="1200" dirty="0">
                <a:solidFill>
                  <a:srgbClr val="66706A"/>
                </a:solidFill>
              </a:rPr>
              <a:t>Fév</a:t>
            </a:r>
            <a:endParaRPr lang="en-US" sz="1200" dirty="0"/>
          </a:p>
        </p:txBody>
      </p:sp>
      <p:sp>
        <p:nvSpPr>
          <p:cNvPr id="10" name="Shape 8"/>
          <p:cNvSpPr/>
          <p:nvPr/>
        </p:nvSpPr>
        <p:spPr>
          <a:xfrm>
            <a:off x="2560320" y="1700784"/>
            <a:ext cx="0" cy="256032"/>
          </a:xfrm>
          <a:prstGeom prst="line">
            <a:avLst/>
          </a:prstGeom>
          <a:noFill/>
          <a:ln w="12700">
            <a:solidFill>
              <a:srgbClr val="2F5D50"/>
            </a:solidFill>
            <a:prstDash val="solid"/>
          </a:ln>
        </p:spPr>
        <p:txBody>
          <a:bodyPr/>
          <a:lstStyle/>
          <a:p>
            <a:endParaRPr lang="fr-FR"/>
          </a:p>
        </p:txBody>
      </p:sp>
      <p:sp>
        <p:nvSpPr>
          <p:cNvPr id="11" name="Text 9"/>
          <p:cNvSpPr/>
          <p:nvPr/>
        </p:nvSpPr>
        <p:spPr>
          <a:xfrm>
            <a:off x="2468880" y="2011680"/>
            <a:ext cx="411480" cy="164592"/>
          </a:xfrm>
          <a:prstGeom prst="rect">
            <a:avLst/>
          </a:prstGeom>
          <a:noFill/>
          <a:ln/>
        </p:spPr>
        <p:txBody>
          <a:bodyPr wrap="square" rtlCol="0" anchor="ctr"/>
          <a:lstStyle/>
          <a:p>
            <a:pPr marL="0" indent="0" algn="ctr">
              <a:buNone/>
            </a:pPr>
            <a:r>
              <a:rPr lang="en-US" sz="1200" dirty="0">
                <a:solidFill>
                  <a:srgbClr val="66706A"/>
                </a:solidFill>
              </a:rPr>
              <a:t>Mar</a:t>
            </a:r>
            <a:endParaRPr lang="en-US" sz="1200" dirty="0"/>
          </a:p>
        </p:txBody>
      </p:sp>
      <p:sp>
        <p:nvSpPr>
          <p:cNvPr id="12" name="Shape 10"/>
          <p:cNvSpPr/>
          <p:nvPr/>
        </p:nvSpPr>
        <p:spPr>
          <a:xfrm>
            <a:off x="3429000" y="1700784"/>
            <a:ext cx="0" cy="256032"/>
          </a:xfrm>
          <a:prstGeom prst="line">
            <a:avLst/>
          </a:prstGeom>
          <a:noFill/>
          <a:ln w="12700">
            <a:solidFill>
              <a:srgbClr val="2F5D50"/>
            </a:solidFill>
            <a:prstDash val="solid"/>
          </a:ln>
        </p:spPr>
        <p:txBody>
          <a:bodyPr/>
          <a:lstStyle/>
          <a:p>
            <a:endParaRPr lang="fr-FR"/>
          </a:p>
        </p:txBody>
      </p:sp>
      <p:sp>
        <p:nvSpPr>
          <p:cNvPr id="13" name="Text 11"/>
          <p:cNvSpPr/>
          <p:nvPr/>
        </p:nvSpPr>
        <p:spPr>
          <a:xfrm>
            <a:off x="3337560" y="2011680"/>
            <a:ext cx="411480" cy="164592"/>
          </a:xfrm>
          <a:prstGeom prst="rect">
            <a:avLst/>
          </a:prstGeom>
          <a:noFill/>
          <a:ln/>
        </p:spPr>
        <p:txBody>
          <a:bodyPr wrap="square" rtlCol="0" anchor="ctr"/>
          <a:lstStyle/>
          <a:p>
            <a:pPr marL="0" indent="0" algn="ctr">
              <a:buNone/>
            </a:pPr>
            <a:r>
              <a:rPr lang="en-US" sz="1200" dirty="0">
                <a:solidFill>
                  <a:srgbClr val="66706A"/>
                </a:solidFill>
              </a:rPr>
              <a:t>Avr</a:t>
            </a:r>
            <a:endParaRPr lang="en-US" sz="1200" dirty="0"/>
          </a:p>
        </p:txBody>
      </p:sp>
      <p:sp>
        <p:nvSpPr>
          <p:cNvPr id="14" name="Shape 12"/>
          <p:cNvSpPr/>
          <p:nvPr/>
        </p:nvSpPr>
        <p:spPr>
          <a:xfrm>
            <a:off x="4297680" y="1700784"/>
            <a:ext cx="0" cy="256032"/>
          </a:xfrm>
          <a:prstGeom prst="line">
            <a:avLst/>
          </a:prstGeom>
          <a:noFill/>
          <a:ln w="12700">
            <a:solidFill>
              <a:srgbClr val="2F5D50"/>
            </a:solidFill>
            <a:prstDash val="solid"/>
          </a:ln>
        </p:spPr>
        <p:txBody>
          <a:bodyPr/>
          <a:lstStyle/>
          <a:p>
            <a:endParaRPr lang="fr-FR"/>
          </a:p>
        </p:txBody>
      </p:sp>
      <p:sp>
        <p:nvSpPr>
          <p:cNvPr id="15" name="Text 13"/>
          <p:cNvSpPr/>
          <p:nvPr/>
        </p:nvSpPr>
        <p:spPr>
          <a:xfrm>
            <a:off x="4206240" y="2011680"/>
            <a:ext cx="411480" cy="164592"/>
          </a:xfrm>
          <a:prstGeom prst="rect">
            <a:avLst/>
          </a:prstGeom>
          <a:noFill/>
          <a:ln/>
        </p:spPr>
        <p:txBody>
          <a:bodyPr wrap="square" rtlCol="0" anchor="ctr"/>
          <a:lstStyle/>
          <a:p>
            <a:pPr marL="0" indent="0" algn="ctr">
              <a:buNone/>
            </a:pPr>
            <a:r>
              <a:rPr lang="en-US" sz="1200" dirty="0">
                <a:solidFill>
                  <a:srgbClr val="66706A"/>
                </a:solidFill>
              </a:rPr>
              <a:t>Mai</a:t>
            </a:r>
            <a:endParaRPr lang="en-US" sz="1200" dirty="0"/>
          </a:p>
        </p:txBody>
      </p:sp>
      <p:sp>
        <p:nvSpPr>
          <p:cNvPr id="16" name="Shape 14"/>
          <p:cNvSpPr/>
          <p:nvPr/>
        </p:nvSpPr>
        <p:spPr>
          <a:xfrm>
            <a:off x="5166360" y="1700784"/>
            <a:ext cx="0" cy="256032"/>
          </a:xfrm>
          <a:prstGeom prst="line">
            <a:avLst/>
          </a:prstGeom>
          <a:noFill/>
          <a:ln w="12700">
            <a:solidFill>
              <a:srgbClr val="2F5D50"/>
            </a:solidFill>
            <a:prstDash val="solid"/>
          </a:ln>
        </p:spPr>
        <p:txBody>
          <a:bodyPr/>
          <a:lstStyle/>
          <a:p>
            <a:endParaRPr lang="fr-FR"/>
          </a:p>
        </p:txBody>
      </p:sp>
      <p:sp>
        <p:nvSpPr>
          <p:cNvPr id="17" name="Text 15"/>
          <p:cNvSpPr/>
          <p:nvPr/>
        </p:nvSpPr>
        <p:spPr>
          <a:xfrm>
            <a:off x="5074920" y="2011680"/>
            <a:ext cx="411480" cy="164592"/>
          </a:xfrm>
          <a:prstGeom prst="rect">
            <a:avLst/>
          </a:prstGeom>
          <a:noFill/>
          <a:ln/>
        </p:spPr>
        <p:txBody>
          <a:bodyPr wrap="square" rtlCol="0" anchor="ctr"/>
          <a:lstStyle/>
          <a:p>
            <a:pPr marL="0" indent="0" algn="ctr">
              <a:buNone/>
            </a:pPr>
            <a:r>
              <a:rPr lang="en-US" sz="1200" dirty="0">
                <a:solidFill>
                  <a:srgbClr val="66706A"/>
                </a:solidFill>
              </a:rPr>
              <a:t>Juin</a:t>
            </a:r>
            <a:endParaRPr lang="en-US" sz="1200" dirty="0"/>
          </a:p>
        </p:txBody>
      </p:sp>
      <p:sp>
        <p:nvSpPr>
          <p:cNvPr id="18" name="Shape 16"/>
          <p:cNvSpPr/>
          <p:nvPr/>
        </p:nvSpPr>
        <p:spPr>
          <a:xfrm>
            <a:off x="6035040" y="1700784"/>
            <a:ext cx="0" cy="256032"/>
          </a:xfrm>
          <a:prstGeom prst="line">
            <a:avLst/>
          </a:prstGeom>
          <a:noFill/>
          <a:ln w="12700">
            <a:solidFill>
              <a:srgbClr val="2F5D50"/>
            </a:solidFill>
            <a:prstDash val="solid"/>
          </a:ln>
        </p:spPr>
        <p:txBody>
          <a:bodyPr/>
          <a:lstStyle/>
          <a:p>
            <a:endParaRPr lang="fr-FR"/>
          </a:p>
        </p:txBody>
      </p:sp>
      <p:sp>
        <p:nvSpPr>
          <p:cNvPr id="19" name="Text 17"/>
          <p:cNvSpPr/>
          <p:nvPr/>
        </p:nvSpPr>
        <p:spPr>
          <a:xfrm>
            <a:off x="5943600" y="2011680"/>
            <a:ext cx="411480" cy="164592"/>
          </a:xfrm>
          <a:prstGeom prst="rect">
            <a:avLst/>
          </a:prstGeom>
          <a:noFill/>
          <a:ln/>
        </p:spPr>
        <p:txBody>
          <a:bodyPr wrap="square" rtlCol="0" anchor="ctr"/>
          <a:lstStyle/>
          <a:p>
            <a:pPr marL="0" indent="0" algn="ctr">
              <a:buNone/>
            </a:pPr>
            <a:r>
              <a:rPr lang="en-US" sz="1200" dirty="0">
                <a:solidFill>
                  <a:srgbClr val="66706A"/>
                </a:solidFill>
              </a:rPr>
              <a:t>Juil</a:t>
            </a:r>
            <a:endParaRPr lang="en-US" sz="1200" dirty="0"/>
          </a:p>
        </p:txBody>
      </p:sp>
      <p:sp>
        <p:nvSpPr>
          <p:cNvPr id="20" name="Shape 18"/>
          <p:cNvSpPr/>
          <p:nvPr/>
        </p:nvSpPr>
        <p:spPr>
          <a:xfrm>
            <a:off x="6903720" y="1700784"/>
            <a:ext cx="0" cy="256032"/>
          </a:xfrm>
          <a:prstGeom prst="line">
            <a:avLst/>
          </a:prstGeom>
          <a:noFill/>
          <a:ln w="12700">
            <a:solidFill>
              <a:srgbClr val="2F5D50"/>
            </a:solidFill>
            <a:prstDash val="solid"/>
          </a:ln>
        </p:spPr>
        <p:txBody>
          <a:bodyPr/>
          <a:lstStyle/>
          <a:p>
            <a:endParaRPr lang="fr-FR"/>
          </a:p>
        </p:txBody>
      </p:sp>
      <p:sp>
        <p:nvSpPr>
          <p:cNvPr id="21" name="Text 19"/>
          <p:cNvSpPr/>
          <p:nvPr/>
        </p:nvSpPr>
        <p:spPr>
          <a:xfrm>
            <a:off x="6812280" y="2011680"/>
            <a:ext cx="411480" cy="164592"/>
          </a:xfrm>
          <a:prstGeom prst="rect">
            <a:avLst/>
          </a:prstGeom>
          <a:noFill/>
          <a:ln/>
        </p:spPr>
        <p:txBody>
          <a:bodyPr wrap="square" rtlCol="0" anchor="ctr"/>
          <a:lstStyle/>
          <a:p>
            <a:pPr marL="0" indent="0" algn="ctr">
              <a:buNone/>
            </a:pPr>
            <a:r>
              <a:rPr lang="en-US" sz="1200" dirty="0">
                <a:solidFill>
                  <a:srgbClr val="66706A"/>
                </a:solidFill>
              </a:rPr>
              <a:t>Août</a:t>
            </a:r>
            <a:endParaRPr lang="en-US" sz="1200" dirty="0"/>
          </a:p>
        </p:txBody>
      </p:sp>
      <p:sp>
        <p:nvSpPr>
          <p:cNvPr id="22" name="Shape 20"/>
          <p:cNvSpPr/>
          <p:nvPr/>
        </p:nvSpPr>
        <p:spPr>
          <a:xfrm>
            <a:off x="7772400" y="1700784"/>
            <a:ext cx="0" cy="256032"/>
          </a:xfrm>
          <a:prstGeom prst="line">
            <a:avLst/>
          </a:prstGeom>
          <a:noFill/>
          <a:ln w="12700">
            <a:solidFill>
              <a:srgbClr val="2F5D50"/>
            </a:solidFill>
            <a:prstDash val="solid"/>
          </a:ln>
        </p:spPr>
        <p:txBody>
          <a:bodyPr/>
          <a:lstStyle/>
          <a:p>
            <a:endParaRPr lang="fr-FR"/>
          </a:p>
        </p:txBody>
      </p:sp>
      <p:sp>
        <p:nvSpPr>
          <p:cNvPr id="23" name="Text 21"/>
          <p:cNvSpPr/>
          <p:nvPr/>
        </p:nvSpPr>
        <p:spPr>
          <a:xfrm>
            <a:off x="7680960" y="2011680"/>
            <a:ext cx="411480" cy="164592"/>
          </a:xfrm>
          <a:prstGeom prst="rect">
            <a:avLst/>
          </a:prstGeom>
          <a:noFill/>
          <a:ln/>
        </p:spPr>
        <p:txBody>
          <a:bodyPr wrap="square" rtlCol="0" anchor="ctr"/>
          <a:lstStyle/>
          <a:p>
            <a:pPr marL="0" indent="0" algn="ctr">
              <a:buNone/>
            </a:pPr>
            <a:r>
              <a:rPr lang="en-US" sz="1200" dirty="0">
                <a:solidFill>
                  <a:srgbClr val="66706A"/>
                </a:solidFill>
              </a:rPr>
              <a:t>Sept</a:t>
            </a:r>
            <a:endParaRPr lang="en-US" sz="1200" dirty="0"/>
          </a:p>
        </p:txBody>
      </p:sp>
      <p:sp>
        <p:nvSpPr>
          <p:cNvPr id="24" name="Shape 22"/>
          <p:cNvSpPr/>
          <p:nvPr/>
        </p:nvSpPr>
        <p:spPr>
          <a:xfrm>
            <a:off x="8641080" y="1700784"/>
            <a:ext cx="0" cy="256032"/>
          </a:xfrm>
          <a:prstGeom prst="line">
            <a:avLst/>
          </a:prstGeom>
          <a:noFill/>
          <a:ln w="12700">
            <a:solidFill>
              <a:srgbClr val="2F5D50"/>
            </a:solidFill>
            <a:prstDash val="solid"/>
          </a:ln>
        </p:spPr>
        <p:txBody>
          <a:bodyPr/>
          <a:lstStyle/>
          <a:p>
            <a:endParaRPr lang="fr-FR"/>
          </a:p>
        </p:txBody>
      </p:sp>
      <p:sp>
        <p:nvSpPr>
          <p:cNvPr id="25" name="Text 23"/>
          <p:cNvSpPr/>
          <p:nvPr/>
        </p:nvSpPr>
        <p:spPr>
          <a:xfrm>
            <a:off x="8549640" y="2011680"/>
            <a:ext cx="411480" cy="164592"/>
          </a:xfrm>
          <a:prstGeom prst="rect">
            <a:avLst/>
          </a:prstGeom>
          <a:noFill/>
          <a:ln/>
        </p:spPr>
        <p:txBody>
          <a:bodyPr wrap="square" rtlCol="0" anchor="ctr"/>
          <a:lstStyle/>
          <a:p>
            <a:pPr marL="0" indent="0" algn="ctr">
              <a:buNone/>
            </a:pPr>
            <a:r>
              <a:rPr lang="en-US" sz="1200" dirty="0">
                <a:solidFill>
                  <a:srgbClr val="66706A"/>
                </a:solidFill>
              </a:rPr>
              <a:t>Oct</a:t>
            </a:r>
            <a:endParaRPr lang="en-US" sz="1200" dirty="0"/>
          </a:p>
        </p:txBody>
      </p:sp>
      <p:sp>
        <p:nvSpPr>
          <p:cNvPr id="26" name="Shape 24"/>
          <p:cNvSpPr/>
          <p:nvPr/>
        </p:nvSpPr>
        <p:spPr>
          <a:xfrm>
            <a:off x="9509760" y="1700784"/>
            <a:ext cx="0" cy="256032"/>
          </a:xfrm>
          <a:prstGeom prst="line">
            <a:avLst/>
          </a:prstGeom>
          <a:noFill/>
          <a:ln w="12700">
            <a:solidFill>
              <a:srgbClr val="2F5D50"/>
            </a:solidFill>
            <a:prstDash val="solid"/>
          </a:ln>
        </p:spPr>
        <p:txBody>
          <a:bodyPr/>
          <a:lstStyle/>
          <a:p>
            <a:endParaRPr lang="fr-FR"/>
          </a:p>
        </p:txBody>
      </p:sp>
      <p:sp>
        <p:nvSpPr>
          <p:cNvPr id="27" name="Text 25"/>
          <p:cNvSpPr/>
          <p:nvPr/>
        </p:nvSpPr>
        <p:spPr>
          <a:xfrm>
            <a:off x="9418320" y="2011680"/>
            <a:ext cx="411480" cy="164592"/>
          </a:xfrm>
          <a:prstGeom prst="rect">
            <a:avLst/>
          </a:prstGeom>
          <a:noFill/>
          <a:ln/>
        </p:spPr>
        <p:txBody>
          <a:bodyPr wrap="square" rtlCol="0" anchor="ctr"/>
          <a:lstStyle/>
          <a:p>
            <a:pPr marL="0" indent="0" algn="ctr">
              <a:buNone/>
            </a:pPr>
            <a:r>
              <a:rPr lang="en-US" sz="1200" dirty="0">
                <a:solidFill>
                  <a:srgbClr val="66706A"/>
                </a:solidFill>
              </a:rPr>
              <a:t>Nov</a:t>
            </a:r>
            <a:endParaRPr lang="en-US" sz="1200" dirty="0"/>
          </a:p>
        </p:txBody>
      </p:sp>
      <p:sp>
        <p:nvSpPr>
          <p:cNvPr id="28" name="Shape 26"/>
          <p:cNvSpPr/>
          <p:nvPr/>
        </p:nvSpPr>
        <p:spPr>
          <a:xfrm>
            <a:off x="10378440" y="1700784"/>
            <a:ext cx="0" cy="256032"/>
          </a:xfrm>
          <a:prstGeom prst="line">
            <a:avLst/>
          </a:prstGeom>
          <a:noFill/>
          <a:ln w="12700">
            <a:solidFill>
              <a:srgbClr val="2F5D50"/>
            </a:solidFill>
            <a:prstDash val="solid"/>
          </a:ln>
        </p:spPr>
        <p:txBody>
          <a:bodyPr/>
          <a:lstStyle/>
          <a:p>
            <a:endParaRPr lang="fr-FR"/>
          </a:p>
        </p:txBody>
      </p:sp>
      <p:sp>
        <p:nvSpPr>
          <p:cNvPr id="29" name="Text 27"/>
          <p:cNvSpPr/>
          <p:nvPr/>
        </p:nvSpPr>
        <p:spPr>
          <a:xfrm>
            <a:off x="10287000" y="2011680"/>
            <a:ext cx="411480" cy="164592"/>
          </a:xfrm>
          <a:prstGeom prst="rect">
            <a:avLst/>
          </a:prstGeom>
          <a:noFill/>
          <a:ln/>
        </p:spPr>
        <p:txBody>
          <a:bodyPr wrap="square" rtlCol="0" anchor="ctr"/>
          <a:lstStyle/>
          <a:p>
            <a:pPr marL="0" indent="0" algn="ctr">
              <a:buNone/>
            </a:pPr>
            <a:r>
              <a:rPr lang="en-US" sz="1200" dirty="0">
                <a:solidFill>
                  <a:srgbClr val="66706A"/>
                </a:solidFill>
              </a:rPr>
              <a:t>Déc</a:t>
            </a:r>
            <a:endParaRPr lang="en-US" sz="1200" dirty="0"/>
          </a:p>
        </p:txBody>
      </p:sp>
      <p:sp>
        <p:nvSpPr>
          <p:cNvPr id="30" name="Shape 28"/>
          <p:cNvSpPr/>
          <p:nvPr/>
        </p:nvSpPr>
        <p:spPr>
          <a:xfrm>
            <a:off x="914400" y="1078992"/>
            <a:ext cx="3200400" cy="411480"/>
          </a:xfrm>
          <a:prstGeom prst="roundRect">
            <a:avLst>
              <a:gd name="adj" fmla="val 6667"/>
            </a:avLst>
          </a:prstGeom>
          <a:solidFill>
            <a:srgbClr val="CFE3DB"/>
          </a:solidFill>
          <a:ln w="12700">
            <a:solidFill>
              <a:srgbClr val="CFE3DB"/>
            </a:solidFill>
            <a:prstDash val="solid"/>
          </a:ln>
        </p:spPr>
        <p:txBody>
          <a:bodyPr/>
          <a:lstStyle/>
          <a:p>
            <a:endParaRPr lang="fr-FR"/>
          </a:p>
        </p:txBody>
      </p:sp>
      <p:sp>
        <p:nvSpPr>
          <p:cNvPr id="31" name="Text 29"/>
          <p:cNvSpPr/>
          <p:nvPr/>
        </p:nvSpPr>
        <p:spPr>
          <a:xfrm>
            <a:off x="1097280" y="1170432"/>
            <a:ext cx="2834640" cy="164592"/>
          </a:xfrm>
          <a:prstGeom prst="rect">
            <a:avLst/>
          </a:prstGeom>
          <a:noFill/>
          <a:ln/>
        </p:spPr>
        <p:txBody>
          <a:bodyPr wrap="square" rtlCol="0" anchor="ctr"/>
          <a:lstStyle/>
          <a:p>
            <a:pPr marL="0" indent="0">
              <a:buNone/>
            </a:pPr>
            <a:r>
              <a:rPr lang="en-US" sz="1600" b="1" dirty="0">
                <a:solidFill>
                  <a:srgbClr val="2F5D50"/>
                </a:solidFill>
              </a:rPr>
              <a:t>Gestations en roulement : ~50 % du troupeau</a:t>
            </a:r>
            <a:endParaRPr lang="en-US" sz="1600" dirty="0"/>
          </a:p>
        </p:txBody>
      </p:sp>
      <p:sp>
        <p:nvSpPr>
          <p:cNvPr id="32" name="Shape 30"/>
          <p:cNvSpPr/>
          <p:nvPr/>
        </p:nvSpPr>
        <p:spPr>
          <a:xfrm>
            <a:off x="4297680" y="1078992"/>
            <a:ext cx="2743200" cy="411480"/>
          </a:xfrm>
          <a:prstGeom prst="roundRect">
            <a:avLst>
              <a:gd name="adj" fmla="val 6667"/>
            </a:avLst>
          </a:prstGeom>
          <a:solidFill>
            <a:srgbClr val="F0E4D5"/>
          </a:solidFill>
          <a:ln w="12700">
            <a:solidFill>
              <a:srgbClr val="F0E4D5"/>
            </a:solidFill>
            <a:prstDash val="solid"/>
          </a:ln>
        </p:spPr>
        <p:txBody>
          <a:bodyPr/>
          <a:lstStyle/>
          <a:p>
            <a:endParaRPr lang="fr-FR"/>
          </a:p>
        </p:txBody>
      </p:sp>
      <p:sp>
        <p:nvSpPr>
          <p:cNvPr id="33" name="Text 31"/>
          <p:cNvSpPr/>
          <p:nvPr/>
        </p:nvSpPr>
        <p:spPr>
          <a:xfrm>
            <a:off x="4983480" y="1170432"/>
            <a:ext cx="1371600" cy="164592"/>
          </a:xfrm>
          <a:prstGeom prst="rect">
            <a:avLst/>
          </a:prstGeom>
          <a:noFill/>
          <a:ln/>
        </p:spPr>
        <p:txBody>
          <a:bodyPr wrap="square" rtlCol="0" anchor="ctr"/>
          <a:lstStyle/>
          <a:p>
            <a:pPr marL="0" indent="0" algn="ctr">
              <a:buNone/>
            </a:pPr>
            <a:r>
              <a:rPr lang="en-US" sz="1600" b="1" dirty="0">
                <a:solidFill>
                  <a:srgbClr val="6E4B2A"/>
                </a:solidFill>
              </a:rPr>
              <a:t>Mises bas étalées</a:t>
            </a:r>
            <a:endParaRPr lang="en-US" sz="1600" dirty="0"/>
          </a:p>
        </p:txBody>
      </p:sp>
      <p:sp>
        <p:nvSpPr>
          <p:cNvPr id="34" name="Shape 32"/>
          <p:cNvSpPr/>
          <p:nvPr/>
        </p:nvSpPr>
        <p:spPr>
          <a:xfrm>
            <a:off x="7315200" y="1078992"/>
            <a:ext cx="3017520" cy="411480"/>
          </a:xfrm>
          <a:prstGeom prst="roundRect">
            <a:avLst>
              <a:gd name="adj" fmla="val 6667"/>
            </a:avLst>
          </a:prstGeom>
          <a:solidFill>
            <a:srgbClr val="DDEADB"/>
          </a:solidFill>
          <a:ln w="12700">
            <a:solidFill>
              <a:srgbClr val="DDEADB"/>
            </a:solidFill>
            <a:prstDash val="solid"/>
          </a:ln>
        </p:spPr>
        <p:txBody>
          <a:bodyPr/>
          <a:lstStyle/>
          <a:p>
            <a:endParaRPr lang="fr-FR"/>
          </a:p>
        </p:txBody>
      </p:sp>
      <p:sp>
        <p:nvSpPr>
          <p:cNvPr id="35" name="Text 33"/>
          <p:cNvSpPr/>
          <p:nvPr/>
        </p:nvSpPr>
        <p:spPr>
          <a:xfrm>
            <a:off x="7589520" y="1170432"/>
            <a:ext cx="2468880" cy="164592"/>
          </a:xfrm>
          <a:prstGeom prst="rect">
            <a:avLst/>
          </a:prstGeom>
          <a:noFill/>
          <a:ln/>
        </p:spPr>
        <p:txBody>
          <a:bodyPr wrap="square" rtlCol="0" anchor="ctr"/>
          <a:lstStyle/>
          <a:p>
            <a:pPr marL="0" indent="0" algn="ctr">
              <a:buNone/>
            </a:pPr>
            <a:r>
              <a:rPr lang="en-US" sz="1600" b="1" dirty="0">
                <a:solidFill>
                  <a:srgbClr val="2F5D50"/>
                </a:solidFill>
              </a:rPr>
              <a:t>Lactation et transformation toute l’année</a:t>
            </a:r>
            <a:endParaRPr lang="en-US" sz="1600" dirty="0"/>
          </a:p>
        </p:txBody>
      </p:sp>
      <p:sp>
        <p:nvSpPr>
          <p:cNvPr id="36" name="Shape 34"/>
          <p:cNvSpPr/>
          <p:nvPr/>
        </p:nvSpPr>
        <p:spPr>
          <a:xfrm>
            <a:off x="822960" y="2743200"/>
            <a:ext cx="2926080" cy="1600200"/>
          </a:xfrm>
          <a:prstGeom prst="roundRect">
            <a:avLst>
              <a:gd name="adj" fmla="val 2857"/>
            </a:avLst>
          </a:prstGeom>
          <a:solidFill>
            <a:srgbClr val="F7F8F5"/>
          </a:solidFill>
          <a:ln w="12700">
            <a:solidFill>
              <a:srgbClr val="D5DDD9"/>
            </a:solidFill>
            <a:prstDash val="solid"/>
          </a:ln>
        </p:spPr>
        <p:txBody>
          <a:bodyPr/>
          <a:lstStyle/>
          <a:p>
            <a:endParaRPr lang="fr-FR"/>
          </a:p>
        </p:txBody>
      </p:sp>
      <p:sp>
        <p:nvSpPr>
          <p:cNvPr id="37" name="Text 35"/>
          <p:cNvSpPr/>
          <p:nvPr/>
        </p:nvSpPr>
        <p:spPr>
          <a:xfrm>
            <a:off x="987552" y="2999232"/>
            <a:ext cx="2596896" cy="274320"/>
          </a:xfrm>
          <a:prstGeom prst="rect">
            <a:avLst/>
          </a:prstGeom>
          <a:noFill/>
          <a:ln/>
        </p:spPr>
        <p:txBody>
          <a:bodyPr wrap="square" rtlCol="0" anchor="ctr"/>
          <a:lstStyle/>
          <a:p>
            <a:pPr marL="0" indent="0" algn="ctr">
              <a:buNone/>
            </a:pPr>
            <a:r>
              <a:rPr lang="en-US" sz="2400" b="1" dirty="0">
                <a:solidFill>
                  <a:srgbClr val="2F5D50"/>
                </a:solidFill>
              </a:rPr>
              <a:t>112 000 L/an</a:t>
            </a:r>
            <a:endParaRPr lang="en-US" sz="2400" dirty="0"/>
          </a:p>
        </p:txBody>
      </p:sp>
      <p:sp>
        <p:nvSpPr>
          <p:cNvPr id="38" name="Text 36"/>
          <p:cNvSpPr/>
          <p:nvPr/>
        </p:nvSpPr>
        <p:spPr>
          <a:xfrm>
            <a:off x="1033272" y="3493008"/>
            <a:ext cx="2468880" cy="530352"/>
          </a:xfrm>
          <a:prstGeom prst="rect">
            <a:avLst/>
          </a:prstGeom>
          <a:noFill/>
          <a:ln/>
        </p:spPr>
        <p:txBody>
          <a:bodyPr wrap="square" rtlCol="0" anchor="ctr"/>
          <a:lstStyle/>
          <a:p>
            <a:pPr marL="0" indent="0" algn="ctr">
              <a:buNone/>
            </a:pPr>
            <a:r>
              <a:rPr lang="en-US" sz="1700" dirty="0">
                <a:solidFill>
                  <a:srgbClr val="1F2A25"/>
                </a:solidFill>
              </a:rPr>
              <a:t>hypothèse cible à maturité</a:t>
            </a:r>
            <a:endParaRPr lang="en-US" sz="1700" dirty="0"/>
          </a:p>
          <a:p>
            <a:pPr marL="0" indent="0" algn="ctr">
              <a:buNone/>
            </a:pPr>
            <a:r>
              <a:rPr lang="en-US" sz="1700" dirty="0">
                <a:solidFill>
                  <a:srgbClr val="1F2A25"/>
                </a:solidFill>
              </a:rPr>
              <a:t>≈ 700 L/chèvre/an</a:t>
            </a:r>
            <a:endParaRPr lang="en-US" sz="1700" dirty="0"/>
          </a:p>
        </p:txBody>
      </p:sp>
      <p:sp>
        <p:nvSpPr>
          <p:cNvPr id="39" name="Shape 37"/>
          <p:cNvSpPr/>
          <p:nvPr/>
        </p:nvSpPr>
        <p:spPr>
          <a:xfrm>
            <a:off x="4160520" y="2743200"/>
            <a:ext cx="2926080" cy="1600200"/>
          </a:xfrm>
          <a:prstGeom prst="roundRect">
            <a:avLst>
              <a:gd name="adj" fmla="val 2857"/>
            </a:avLst>
          </a:prstGeom>
          <a:solidFill>
            <a:srgbClr val="F7F8F5"/>
          </a:solidFill>
          <a:ln w="12700">
            <a:solidFill>
              <a:srgbClr val="D5DDD9"/>
            </a:solidFill>
            <a:prstDash val="solid"/>
          </a:ln>
        </p:spPr>
        <p:txBody>
          <a:bodyPr/>
          <a:lstStyle/>
          <a:p>
            <a:endParaRPr lang="fr-FR"/>
          </a:p>
        </p:txBody>
      </p:sp>
      <p:sp>
        <p:nvSpPr>
          <p:cNvPr id="40" name="Text 38"/>
          <p:cNvSpPr/>
          <p:nvPr/>
        </p:nvSpPr>
        <p:spPr>
          <a:xfrm>
            <a:off x="4325112" y="2999232"/>
            <a:ext cx="2596896" cy="274320"/>
          </a:xfrm>
          <a:prstGeom prst="rect">
            <a:avLst/>
          </a:prstGeom>
          <a:noFill/>
          <a:ln/>
        </p:spPr>
        <p:txBody>
          <a:bodyPr wrap="square" rtlCol="0" anchor="ctr"/>
          <a:lstStyle/>
          <a:p>
            <a:pPr marL="0" indent="0" algn="ctr">
              <a:buNone/>
            </a:pPr>
            <a:r>
              <a:rPr lang="en-US" sz="2400" b="1" dirty="0">
                <a:solidFill>
                  <a:srgbClr val="A66A3F"/>
                </a:solidFill>
              </a:rPr>
              <a:t>120 chevreaux/an</a:t>
            </a:r>
            <a:endParaRPr lang="en-US" sz="2400" dirty="0"/>
          </a:p>
        </p:txBody>
      </p:sp>
      <p:sp>
        <p:nvSpPr>
          <p:cNvPr id="41" name="Text 39"/>
          <p:cNvSpPr/>
          <p:nvPr/>
        </p:nvSpPr>
        <p:spPr>
          <a:xfrm>
            <a:off x="4370832" y="3493008"/>
            <a:ext cx="2468880" cy="530352"/>
          </a:xfrm>
          <a:prstGeom prst="rect">
            <a:avLst/>
          </a:prstGeom>
          <a:noFill/>
          <a:ln/>
        </p:spPr>
        <p:txBody>
          <a:bodyPr wrap="square" rtlCol="0" anchor="ctr"/>
          <a:lstStyle/>
          <a:p>
            <a:pPr marL="0" indent="0" algn="ctr">
              <a:buNone/>
            </a:pPr>
            <a:r>
              <a:rPr lang="en-US" sz="1700" dirty="0">
                <a:solidFill>
                  <a:srgbClr val="1F2A25"/>
                </a:solidFill>
              </a:rPr>
              <a:t>1 à 2 chevreaux par gestation</a:t>
            </a:r>
            <a:endParaRPr lang="en-US" sz="1700" dirty="0"/>
          </a:p>
          <a:p>
            <a:pPr marL="0" indent="0" algn="ctr">
              <a:buNone/>
            </a:pPr>
            <a:r>
              <a:rPr lang="en-US" sz="1700" dirty="0">
                <a:solidFill>
                  <a:srgbClr val="1F2A25"/>
                </a:solidFill>
              </a:rPr>
              <a:t>base prudente : 1,5</a:t>
            </a:r>
            <a:endParaRPr lang="en-US" sz="1700" dirty="0"/>
          </a:p>
        </p:txBody>
      </p:sp>
      <p:sp>
        <p:nvSpPr>
          <p:cNvPr id="42" name="Shape 40"/>
          <p:cNvSpPr/>
          <p:nvPr/>
        </p:nvSpPr>
        <p:spPr>
          <a:xfrm>
            <a:off x="7498080" y="2743200"/>
            <a:ext cx="2926080" cy="1600200"/>
          </a:xfrm>
          <a:prstGeom prst="roundRect">
            <a:avLst>
              <a:gd name="adj" fmla="val 2857"/>
            </a:avLst>
          </a:prstGeom>
          <a:solidFill>
            <a:srgbClr val="F7F8F5"/>
          </a:solidFill>
          <a:ln w="12700">
            <a:solidFill>
              <a:srgbClr val="D5DDD9"/>
            </a:solidFill>
            <a:prstDash val="solid"/>
          </a:ln>
        </p:spPr>
        <p:txBody>
          <a:bodyPr/>
          <a:lstStyle/>
          <a:p>
            <a:endParaRPr lang="fr-FR"/>
          </a:p>
        </p:txBody>
      </p:sp>
      <p:sp>
        <p:nvSpPr>
          <p:cNvPr id="43" name="Text 41"/>
          <p:cNvSpPr/>
          <p:nvPr/>
        </p:nvSpPr>
        <p:spPr>
          <a:xfrm>
            <a:off x="7662672" y="2999232"/>
            <a:ext cx="2596896" cy="274320"/>
          </a:xfrm>
          <a:prstGeom prst="rect">
            <a:avLst/>
          </a:prstGeom>
          <a:noFill/>
          <a:ln/>
        </p:spPr>
        <p:txBody>
          <a:bodyPr wrap="square" rtlCol="0" anchor="ctr"/>
          <a:lstStyle/>
          <a:p>
            <a:pPr marL="0" indent="0" algn="ctr">
              <a:buNone/>
            </a:pPr>
            <a:r>
              <a:rPr lang="en-US" sz="2400" b="1" dirty="0">
                <a:solidFill>
                  <a:srgbClr val="2F5D50"/>
                </a:solidFill>
              </a:rPr>
              <a:t>190 000 € CA chèvre</a:t>
            </a:r>
            <a:endParaRPr lang="en-US" sz="2400" dirty="0"/>
          </a:p>
        </p:txBody>
      </p:sp>
      <p:sp>
        <p:nvSpPr>
          <p:cNvPr id="44" name="Text 42"/>
          <p:cNvSpPr/>
          <p:nvPr/>
        </p:nvSpPr>
        <p:spPr>
          <a:xfrm>
            <a:off x="7608309" y="3657599"/>
            <a:ext cx="2926079" cy="530352"/>
          </a:xfrm>
          <a:prstGeom prst="rect">
            <a:avLst/>
          </a:prstGeom>
          <a:noFill/>
          <a:ln/>
        </p:spPr>
        <p:txBody>
          <a:bodyPr wrap="square" rtlCol="0" anchor="ctr"/>
          <a:lstStyle/>
          <a:p>
            <a:pPr marL="0" indent="0" algn="ctr">
              <a:buNone/>
            </a:pPr>
            <a:r>
              <a:rPr lang="en-US" sz="1700" dirty="0">
                <a:solidFill>
                  <a:srgbClr val="1F2A25"/>
                </a:solidFill>
              </a:rPr>
              <a:t>mix indicatif 55 % frais / 45 % secs</a:t>
            </a:r>
            <a:endParaRPr lang="en-US" sz="1700" dirty="0"/>
          </a:p>
          <a:p>
            <a:pPr marL="0" indent="0" algn="ctr">
              <a:buNone/>
            </a:pPr>
            <a:r>
              <a:rPr lang="en-US" sz="1700" dirty="0">
                <a:solidFill>
                  <a:srgbClr val="1F2A25"/>
                </a:solidFill>
              </a:rPr>
              <a:t>+ vente chevreaux 1 800 €</a:t>
            </a:r>
            <a:endParaRPr lang="en-US" sz="1700" dirty="0"/>
          </a:p>
        </p:txBody>
      </p:sp>
      <p:sp>
        <p:nvSpPr>
          <p:cNvPr id="45" name="Text 43"/>
          <p:cNvSpPr/>
          <p:nvPr/>
        </p:nvSpPr>
        <p:spPr>
          <a:xfrm>
            <a:off x="822960" y="4773168"/>
            <a:ext cx="3108960" cy="228600"/>
          </a:xfrm>
          <a:prstGeom prst="rect">
            <a:avLst/>
          </a:prstGeom>
          <a:noFill/>
          <a:ln/>
        </p:spPr>
        <p:txBody>
          <a:bodyPr wrap="square" rtlCol="0" anchor="ctr"/>
          <a:lstStyle/>
          <a:p>
            <a:pPr marL="0" indent="0">
              <a:buNone/>
            </a:pPr>
            <a:r>
              <a:rPr lang="en-US" sz="2000" b="1" dirty="0">
                <a:solidFill>
                  <a:srgbClr val="6E4B2A"/>
                </a:solidFill>
              </a:rPr>
              <a:t>Hypothèses de valorisation retenues</a:t>
            </a:r>
            <a:endParaRPr lang="en-US" sz="2000" dirty="0"/>
          </a:p>
        </p:txBody>
      </p:sp>
      <p:sp>
        <p:nvSpPr>
          <p:cNvPr id="46" name="Text 44"/>
          <p:cNvSpPr/>
          <p:nvPr/>
        </p:nvSpPr>
        <p:spPr>
          <a:xfrm>
            <a:off x="896112" y="5321808"/>
            <a:ext cx="5212080" cy="914400"/>
          </a:xfrm>
          <a:prstGeom prst="rect">
            <a:avLst/>
          </a:prstGeom>
          <a:noFill/>
          <a:ln/>
        </p:spPr>
        <p:txBody>
          <a:bodyPr wrap="square" rtlCol="0" anchor="ctr"/>
          <a:lstStyle/>
          <a:p>
            <a:pPr marL="0" indent="0">
              <a:buNone/>
            </a:pPr>
            <a:r>
              <a:rPr lang="en-US" sz="1700" dirty="0">
                <a:solidFill>
                  <a:srgbClr val="1F2A25"/>
                </a:solidFill>
              </a:rPr>
              <a:t>• 100 % du lait transformé à la ferme</a:t>
            </a:r>
            <a:endParaRPr lang="en-US" sz="1700" dirty="0"/>
          </a:p>
          <a:p>
            <a:pPr marL="0" indent="0">
              <a:buNone/>
            </a:pPr>
            <a:r>
              <a:rPr lang="en-US" sz="1700" dirty="0">
                <a:solidFill>
                  <a:srgbClr val="1F2A25"/>
                </a:solidFill>
              </a:rPr>
              <a:t>• Prix de vente retenus : 2,20 € le frais / 1,60 € le sec</a:t>
            </a:r>
            <a:endParaRPr lang="en-US" sz="1700" dirty="0"/>
          </a:p>
          <a:p>
            <a:pPr marL="0" indent="0">
              <a:buNone/>
            </a:pPr>
            <a:r>
              <a:rPr lang="en-US" sz="1700" dirty="0">
                <a:solidFill>
                  <a:srgbClr val="1F2A25"/>
                </a:solidFill>
              </a:rPr>
              <a:t>• Rendement fromager utilisé : base moyenne de 20 à 25 kg de fromage pour 100 L de lait, cohérente avec des fabrications lactiques fermières</a:t>
            </a:r>
            <a:endParaRPr lang="en-US" sz="1700" dirty="0"/>
          </a:p>
        </p:txBody>
      </p:sp>
      <p:sp>
        <p:nvSpPr>
          <p:cNvPr id="47" name="Text 45"/>
          <p:cNvSpPr/>
          <p:nvPr/>
        </p:nvSpPr>
        <p:spPr>
          <a:xfrm>
            <a:off x="6720840" y="4713731"/>
            <a:ext cx="3977640" cy="50290"/>
          </a:xfrm>
          <a:prstGeom prst="rect">
            <a:avLst/>
          </a:prstGeom>
          <a:noFill/>
          <a:ln/>
        </p:spPr>
        <p:txBody>
          <a:bodyPr wrap="square" rtlCol="0" anchor="ctr"/>
          <a:lstStyle/>
          <a:p>
            <a:pPr marL="0" indent="0">
              <a:buNone/>
            </a:pPr>
            <a:r>
              <a:rPr lang="en-US" sz="2000" b="1" dirty="0">
                <a:solidFill>
                  <a:srgbClr val="6E4B2A"/>
                </a:solidFill>
              </a:rPr>
              <a:t>Fourchette alimentation chèvres</a:t>
            </a:r>
            <a:endParaRPr lang="en-US" sz="2000" dirty="0"/>
          </a:p>
        </p:txBody>
      </p:sp>
      <p:sp>
        <p:nvSpPr>
          <p:cNvPr id="48" name="Text 46"/>
          <p:cNvSpPr/>
          <p:nvPr/>
        </p:nvSpPr>
        <p:spPr>
          <a:xfrm>
            <a:off x="6560820" y="5276088"/>
            <a:ext cx="4389120" cy="822960"/>
          </a:xfrm>
          <a:prstGeom prst="rect">
            <a:avLst/>
          </a:prstGeom>
          <a:noFill/>
          <a:ln/>
        </p:spPr>
        <p:txBody>
          <a:bodyPr wrap="square" rtlCol="0" anchor="ctr"/>
          <a:lstStyle/>
          <a:p>
            <a:pPr marL="0" indent="0">
              <a:buNone/>
            </a:pPr>
            <a:r>
              <a:rPr lang="en-US" sz="1800" dirty="0">
                <a:solidFill>
                  <a:srgbClr val="1F2A25"/>
                </a:solidFill>
              </a:rPr>
              <a:t>≈ 250 à 320 € / chèvre / an</a:t>
            </a:r>
            <a:endParaRPr lang="en-US" sz="1800" dirty="0"/>
          </a:p>
          <a:p>
            <a:pPr marL="0" indent="0">
              <a:buNone/>
            </a:pPr>
            <a:r>
              <a:rPr lang="en-US" sz="1800" dirty="0">
                <a:solidFill>
                  <a:srgbClr val="1F2A25"/>
                </a:solidFill>
              </a:rPr>
              <a:t>Soit 40 000 à 51 000 € / an pour 160 chèvres</a:t>
            </a:r>
            <a:endParaRPr lang="en-US" sz="1800" dirty="0"/>
          </a:p>
          <a:p>
            <a:pPr marL="0" indent="0">
              <a:buNone/>
            </a:pPr>
            <a:r>
              <a:rPr lang="en-US" sz="1800" dirty="0">
                <a:solidFill>
                  <a:srgbClr val="1F2A25"/>
                </a:solidFill>
              </a:rPr>
              <a:t>(base granulés + fourrages + minéraux, hors aléas climatiques)</a:t>
            </a:r>
            <a:endParaRPr lang="en-US" sz="1800" dirty="0"/>
          </a:p>
        </p:txBody>
      </p:sp>
      <p:sp>
        <p:nvSpPr>
          <p:cNvPr id="49" name="Text 47"/>
          <p:cNvSpPr/>
          <p:nvPr/>
        </p:nvSpPr>
        <p:spPr>
          <a:xfrm>
            <a:off x="365760" y="6510528"/>
            <a:ext cx="11247120" cy="146304"/>
          </a:xfrm>
          <a:prstGeom prst="rect">
            <a:avLst/>
          </a:prstGeom>
          <a:noFill/>
          <a:ln/>
        </p:spPr>
        <p:txBody>
          <a:bodyPr wrap="square" rtlCol="0" anchor="ctr"/>
          <a:lstStyle/>
          <a:p>
            <a:pPr marL="0" indent="0" algn="r">
              <a:buNone/>
            </a:pPr>
            <a:endParaRPr lang="en-US" sz="800" dirty="0"/>
          </a:p>
        </p:txBody>
      </p:sp>
      <p:pic>
        <p:nvPicPr>
          <p:cNvPr id="50" name="Image 49">
            <a:extLst>
              <a:ext uri="{FF2B5EF4-FFF2-40B4-BE49-F238E27FC236}">
                <a16:creationId xmlns:a16="http://schemas.microsoft.com/office/drawing/2014/main" id="{70F2BBA8-07A7-DC8D-A54C-39017278456A}"/>
              </a:ext>
            </a:extLst>
          </p:cNvPr>
          <p:cNvPicPr>
            <a:picLocks noChangeAspect="1"/>
          </p:cNvPicPr>
          <p:nvPr/>
        </p:nvPicPr>
        <p:blipFill>
          <a:blip r:embed="rId3"/>
          <a:stretch>
            <a:fillRect/>
          </a:stretch>
        </p:blipFill>
        <p:spPr>
          <a:xfrm>
            <a:off x="30480" y="6129528"/>
            <a:ext cx="762000" cy="76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Schéma d’élevage bovin</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20 vaches – transformation totale du lait en tomme et beurre</a:t>
            </a:r>
            <a:endParaRPr lang="en-US" sz="1000" dirty="0"/>
          </a:p>
        </p:txBody>
      </p:sp>
      <p:sp>
        <p:nvSpPr>
          <p:cNvPr id="5" name="Shape 3"/>
          <p:cNvSpPr/>
          <p:nvPr/>
        </p:nvSpPr>
        <p:spPr>
          <a:xfrm>
            <a:off x="731520" y="1005840"/>
            <a:ext cx="2011680" cy="1051560"/>
          </a:xfrm>
          <a:prstGeom prst="roundRect">
            <a:avLst>
              <a:gd name="adj" fmla="val 4348"/>
            </a:avLst>
          </a:prstGeom>
          <a:solidFill>
            <a:srgbClr val="EEF3EF"/>
          </a:solidFill>
          <a:ln w="12700">
            <a:solidFill>
              <a:srgbClr val="D8E0DB"/>
            </a:solidFill>
            <a:prstDash val="solid"/>
          </a:ln>
        </p:spPr>
        <p:txBody>
          <a:bodyPr/>
          <a:lstStyle/>
          <a:p>
            <a:endParaRPr lang="fr-FR"/>
          </a:p>
        </p:txBody>
      </p:sp>
      <p:sp>
        <p:nvSpPr>
          <p:cNvPr id="6" name="Text 4"/>
          <p:cNvSpPr/>
          <p:nvPr/>
        </p:nvSpPr>
        <p:spPr>
          <a:xfrm>
            <a:off x="1051560" y="1325880"/>
            <a:ext cx="1371600" cy="365760"/>
          </a:xfrm>
          <a:prstGeom prst="rect">
            <a:avLst/>
          </a:prstGeom>
          <a:noFill/>
          <a:ln/>
        </p:spPr>
        <p:txBody>
          <a:bodyPr wrap="square" rtlCol="0" anchor="ctr"/>
          <a:lstStyle/>
          <a:p>
            <a:pPr marL="0" indent="0" algn="ctr">
              <a:buNone/>
            </a:pPr>
            <a:r>
              <a:rPr lang="en-US" sz="2500" b="1" dirty="0">
                <a:solidFill>
                  <a:srgbClr val="2F5D50"/>
                </a:solidFill>
              </a:rPr>
              <a:t>20 vaches</a:t>
            </a:r>
            <a:endParaRPr lang="en-US" sz="2500" dirty="0"/>
          </a:p>
          <a:p>
            <a:pPr marL="0" indent="0" algn="ctr">
              <a:buNone/>
            </a:pPr>
            <a:r>
              <a:rPr lang="en-US" sz="2500" b="1" dirty="0">
                <a:solidFill>
                  <a:srgbClr val="2F5D50"/>
                </a:solidFill>
              </a:rPr>
              <a:t>laitières</a:t>
            </a:r>
            <a:endParaRPr lang="en-US" sz="2500" dirty="0"/>
          </a:p>
        </p:txBody>
      </p:sp>
      <p:sp>
        <p:nvSpPr>
          <p:cNvPr id="7" name="Shape 5"/>
          <p:cNvSpPr/>
          <p:nvPr/>
        </p:nvSpPr>
        <p:spPr>
          <a:xfrm>
            <a:off x="2880360" y="1325880"/>
            <a:ext cx="548640" cy="320040"/>
          </a:xfrm>
          <a:prstGeom prst="chevron">
            <a:avLst/>
          </a:prstGeom>
          <a:solidFill>
            <a:srgbClr val="C9D8D0"/>
          </a:solidFill>
          <a:ln w="12700">
            <a:solidFill>
              <a:srgbClr val="C9D8D0"/>
            </a:solidFill>
            <a:prstDash val="solid"/>
          </a:ln>
        </p:spPr>
        <p:txBody>
          <a:bodyPr/>
          <a:lstStyle/>
          <a:p>
            <a:endParaRPr lang="fr-FR"/>
          </a:p>
        </p:txBody>
      </p:sp>
      <p:sp>
        <p:nvSpPr>
          <p:cNvPr id="8" name="Shape 6"/>
          <p:cNvSpPr/>
          <p:nvPr/>
        </p:nvSpPr>
        <p:spPr>
          <a:xfrm>
            <a:off x="3611880" y="790338"/>
            <a:ext cx="2484120" cy="1422510"/>
          </a:xfrm>
          <a:prstGeom prst="roundRect">
            <a:avLst>
              <a:gd name="adj" fmla="val 4348"/>
            </a:avLst>
          </a:prstGeom>
          <a:solidFill>
            <a:srgbClr val="F4EBDD"/>
          </a:solidFill>
          <a:ln w="12700">
            <a:solidFill>
              <a:srgbClr val="E2D2B7"/>
            </a:solidFill>
            <a:prstDash val="solid"/>
          </a:ln>
        </p:spPr>
        <p:txBody>
          <a:bodyPr/>
          <a:lstStyle/>
          <a:p>
            <a:endParaRPr lang="fr-FR"/>
          </a:p>
        </p:txBody>
      </p:sp>
      <p:sp>
        <p:nvSpPr>
          <p:cNvPr id="9" name="Text 7"/>
          <p:cNvSpPr/>
          <p:nvPr/>
        </p:nvSpPr>
        <p:spPr>
          <a:xfrm>
            <a:off x="3977640" y="1325880"/>
            <a:ext cx="1554480" cy="347472"/>
          </a:xfrm>
          <a:prstGeom prst="rect">
            <a:avLst/>
          </a:prstGeom>
          <a:noFill/>
          <a:ln/>
        </p:spPr>
        <p:txBody>
          <a:bodyPr wrap="square" rtlCol="0" anchor="ctr"/>
          <a:lstStyle/>
          <a:p>
            <a:pPr marL="0" indent="0" algn="ctr">
              <a:buNone/>
            </a:pPr>
            <a:r>
              <a:rPr lang="en-US" sz="2400" b="1" dirty="0">
                <a:solidFill>
                  <a:srgbClr val="6E4B2A"/>
                </a:solidFill>
              </a:rPr>
              <a:t>120 000 L/an</a:t>
            </a:r>
            <a:endParaRPr lang="en-US" sz="2400" dirty="0"/>
          </a:p>
          <a:p>
            <a:pPr marL="0" indent="0" algn="ctr">
              <a:buNone/>
            </a:pPr>
            <a:r>
              <a:rPr lang="en-US" sz="2400" b="1" dirty="0">
                <a:solidFill>
                  <a:srgbClr val="6E4B2A"/>
                </a:solidFill>
              </a:rPr>
              <a:t>à maturité</a:t>
            </a:r>
            <a:endParaRPr lang="en-US" sz="2400" dirty="0"/>
          </a:p>
        </p:txBody>
      </p:sp>
      <p:sp>
        <p:nvSpPr>
          <p:cNvPr id="10" name="Shape 8"/>
          <p:cNvSpPr/>
          <p:nvPr/>
        </p:nvSpPr>
        <p:spPr>
          <a:xfrm>
            <a:off x="6035040" y="1325880"/>
            <a:ext cx="548640" cy="320040"/>
          </a:xfrm>
          <a:prstGeom prst="chevron">
            <a:avLst/>
          </a:prstGeom>
          <a:solidFill>
            <a:srgbClr val="C9D8D0"/>
          </a:solidFill>
          <a:ln w="12700">
            <a:solidFill>
              <a:srgbClr val="C9D8D0"/>
            </a:solidFill>
            <a:prstDash val="solid"/>
          </a:ln>
        </p:spPr>
        <p:txBody>
          <a:bodyPr/>
          <a:lstStyle/>
          <a:p>
            <a:endParaRPr lang="fr-FR"/>
          </a:p>
        </p:txBody>
      </p:sp>
      <p:sp>
        <p:nvSpPr>
          <p:cNvPr id="11" name="Shape 9"/>
          <p:cNvSpPr/>
          <p:nvPr/>
        </p:nvSpPr>
        <p:spPr>
          <a:xfrm>
            <a:off x="6720840" y="868680"/>
            <a:ext cx="4434840" cy="1325880"/>
          </a:xfrm>
          <a:prstGeom prst="roundRect">
            <a:avLst>
              <a:gd name="adj" fmla="val 3448"/>
            </a:avLst>
          </a:prstGeom>
          <a:solidFill>
            <a:srgbClr val="EDF5F0"/>
          </a:solidFill>
          <a:ln w="12700">
            <a:solidFill>
              <a:srgbClr val="D5DDD9"/>
            </a:solidFill>
            <a:prstDash val="solid"/>
          </a:ln>
        </p:spPr>
        <p:txBody>
          <a:bodyPr/>
          <a:lstStyle/>
          <a:p>
            <a:endParaRPr lang="fr-FR"/>
          </a:p>
        </p:txBody>
      </p:sp>
      <p:sp>
        <p:nvSpPr>
          <p:cNvPr id="12" name="Text 10"/>
          <p:cNvSpPr/>
          <p:nvPr/>
        </p:nvSpPr>
        <p:spPr>
          <a:xfrm>
            <a:off x="7086600" y="1207008"/>
            <a:ext cx="3703320" cy="411480"/>
          </a:xfrm>
          <a:prstGeom prst="rect">
            <a:avLst/>
          </a:prstGeom>
          <a:noFill/>
          <a:ln/>
        </p:spPr>
        <p:txBody>
          <a:bodyPr wrap="square" rtlCol="0" anchor="ctr"/>
          <a:lstStyle/>
          <a:p>
            <a:pPr marL="0" indent="0" algn="ctr">
              <a:buNone/>
            </a:pPr>
            <a:r>
              <a:rPr lang="en-US" sz="2200" b="1" dirty="0">
                <a:solidFill>
                  <a:srgbClr val="2F5D50"/>
                </a:solidFill>
              </a:rPr>
              <a:t>Transformation fromagère</a:t>
            </a:r>
            <a:endParaRPr lang="en-US" sz="2200" dirty="0"/>
          </a:p>
          <a:p>
            <a:pPr marL="0" indent="0" algn="ctr">
              <a:buNone/>
            </a:pPr>
            <a:r>
              <a:rPr lang="en-US" sz="2200" b="1" dirty="0">
                <a:solidFill>
                  <a:srgbClr val="2F5D50"/>
                </a:solidFill>
              </a:rPr>
              <a:t>≈ 108 000 L vers tomme • ≈ 12 000 L équivalent beurre</a:t>
            </a:r>
            <a:endParaRPr lang="en-US" sz="2200" dirty="0"/>
          </a:p>
        </p:txBody>
      </p:sp>
      <p:sp>
        <p:nvSpPr>
          <p:cNvPr id="13" name="Shape 11"/>
          <p:cNvSpPr/>
          <p:nvPr/>
        </p:nvSpPr>
        <p:spPr>
          <a:xfrm>
            <a:off x="868680" y="2788920"/>
            <a:ext cx="2743200" cy="1874520"/>
          </a:xfrm>
          <a:prstGeom prst="roundRect">
            <a:avLst>
              <a:gd name="adj" fmla="val 2439"/>
            </a:avLst>
          </a:prstGeom>
          <a:solidFill>
            <a:srgbClr val="FAFBFA"/>
          </a:solidFill>
          <a:ln w="12700">
            <a:solidFill>
              <a:srgbClr val="D9E0DC"/>
            </a:solidFill>
            <a:prstDash val="solid"/>
          </a:ln>
        </p:spPr>
        <p:txBody>
          <a:bodyPr/>
          <a:lstStyle/>
          <a:p>
            <a:endParaRPr lang="fr-FR"/>
          </a:p>
        </p:txBody>
      </p:sp>
      <p:sp>
        <p:nvSpPr>
          <p:cNvPr id="14" name="Text 12"/>
          <p:cNvSpPr/>
          <p:nvPr/>
        </p:nvSpPr>
        <p:spPr>
          <a:xfrm>
            <a:off x="1051560" y="3035808"/>
            <a:ext cx="2377440" cy="201168"/>
          </a:xfrm>
          <a:prstGeom prst="rect">
            <a:avLst/>
          </a:prstGeom>
          <a:noFill/>
          <a:ln/>
        </p:spPr>
        <p:txBody>
          <a:bodyPr wrap="square" rtlCol="0" anchor="ctr"/>
          <a:lstStyle/>
          <a:p>
            <a:pPr marL="0" indent="0" algn="ctr">
              <a:buNone/>
            </a:pPr>
            <a:r>
              <a:rPr lang="en-US" sz="2200" b="1" dirty="0">
                <a:solidFill>
                  <a:srgbClr val="2F5D50"/>
                </a:solidFill>
              </a:rPr>
              <a:t>Tomme</a:t>
            </a:r>
            <a:endParaRPr lang="en-US" sz="2200" dirty="0"/>
          </a:p>
        </p:txBody>
      </p:sp>
      <p:sp>
        <p:nvSpPr>
          <p:cNvPr id="15" name="Text 13"/>
          <p:cNvSpPr/>
          <p:nvPr/>
        </p:nvSpPr>
        <p:spPr>
          <a:xfrm>
            <a:off x="1069848" y="3474720"/>
            <a:ext cx="2331720" cy="530352"/>
          </a:xfrm>
          <a:prstGeom prst="rect">
            <a:avLst/>
          </a:prstGeom>
          <a:noFill/>
          <a:ln/>
        </p:spPr>
        <p:txBody>
          <a:bodyPr wrap="square" rtlCol="0" anchor="ctr"/>
          <a:lstStyle/>
          <a:p>
            <a:pPr marL="0" indent="0" algn="ctr">
              <a:buNone/>
            </a:pPr>
            <a:r>
              <a:rPr lang="en-US" sz="1700" dirty="0">
                <a:solidFill>
                  <a:srgbClr val="1F2A25"/>
                </a:solidFill>
              </a:rPr>
              <a:t>≈ 10 800 kg/an</a:t>
            </a:r>
            <a:endParaRPr lang="en-US" sz="1700" dirty="0"/>
          </a:p>
          <a:p>
            <a:pPr marL="0" indent="0" algn="ctr">
              <a:buNone/>
            </a:pPr>
            <a:r>
              <a:rPr lang="en-US" sz="1700" dirty="0">
                <a:solidFill>
                  <a:srgbClr val="1F2A25"/>
                </a:solidFill>
              </a:rPr>
              <a:t>20 € / kg</a:t>
            </a:r>
            <a:endParaRPr lang="en-US" sz="1700" dirty="0"/>
          </a:p>
        </p:txBody>
      </p:sp>
      <p:sp>
        <p:nvSpPr>
          <p:cNvPr id="16" name="Text 14"/>
          <p:cNvSpPr/>
          <p:nvPr/>
        </p:nvSpPr>
        <p:spPr>
          <a:xfrm>
            <a:off x="1188720" y="4187952"/>
            <a:ext cx="2103120" cy="201168"/>
          </a:xfrm>
          <a:prstGeom prst="rect">
            <a:avLst/>
          </a:prstGeom>
          <a:noFill/>
          <a:ln/>
        </p:spPr>
        <p:txBody>
          <a:bodyPr wrap="square" rtlCol="0" anchor="ctr"/>
          <a:lstStyle/>
          <a:p>
            <a:pPr marL="0" indent="0" algn="ctr">
              <a:buNone/>
            </a:pPr>
            <a:r>
              <a:rPr lang="en-US" sz="2200" b="1" dirty="0">
                <a:solidFill>
                  <a:srgbClr val="6E4B2A"/>
                </a:solidFill>
              </a:rPr>
              <a:t>216 000 €</a:t>
            </a:r>
            <a:endParaRPr lang="en-US" sz="2200" dirty="0"/>
          </a:p>
        </p:txBody>
      </p:sp>
      <p:sp>
        <p:nvSpPr>
          <p:cNvPr id="17" name="Shape 15"/>
          <p:cNvSpPr/>
          <p:nvPr/>
        </p:nvSpPr>
        <p:spPr>
          <a:xfrm>
            <a:off x="4069080" y="2788920"/>
            <a:ext cx="2743200" cy="1874520"/>
          </a:xfrm>
          <a:prstGeom prst="roundRect">
            <a:avLst>
              <a:gd name="adj" fmla="val 2439"/>
            </a:avLst>
          </a:prstGeom>
          <a:solidFill>
            <a:srgbClr val="FAFBFA"/>
          </a:solidFill>
          <a:ln w="12700">
            <a:solidFill>
              <a:srgbClr val="D9E0DC"/>
            </a:solidFill>
            <a:prstDash val="solid"/>
          </a:ln>
        </p:spPr>
        <p:txBody>
          <a:bodyPr/>
          <a:lstStyle/>
          <a:p>
            <a:endParaRPr lang="fr-FR"/>
          </a:p>
        </p:txBody>
      </p:sp>
      <p:sp>
        <p:nvSpPr>
          <p:cNvPr id="18" name="Text 16"/>
          <p:cNvSpPr/>
          <p:nvPr/>
        </p:nvSpPr>
        <p:spPr>
          <a:xfrm>
            <a:off x="4251960" y="3035808"/>
            <a:ext cx="2377440" cy="201168"/>
          </a:xfrm>
          <a:prstGeom prst="rect">
            <a:avLst/>
          </a:prstGeom>
          <a:noFill/>
          <a:ln/>
        </p:spPr>
        <p:txBody>
          <a:bodyPr wrap="square" rtlCol="0" anchor="ctr"/>
          <a:lstStyle/>
          <a:p>
            <a:pPr marL="0" indent="0" algn="ctr">
              <a:buNone/>
            </a:pPr>
            <a:r>
              <a:rPr lang="en-US" sz="2200" b="1" dirty="0">
                <a:solidFill>
                  <a:srgbClr val="A66A3F"/>
                </a:solidFill>
              </a:rPr>
              <a:t>Beurre</a:t>
            </a:r>
            <a:endParaRPr lang="en-US" sz="2200" dirty="0"/>
          </a:p>
        </p:txBody>
      </p:sp>
      <p:sp>
        <p:nvSpPr>
          <p:cNvPr id="19" name="Text 17"/>
          <p:cNvSpPr/>
          <p:nvPr/>
        </p:nvSpPr>
        <p:spPr>
          <a:xfrm>
            <a:off x="4270248" y="3474720"/>
            <a:ext cx="2331720" cy="530352"/>
          </a:xfrm>
          <a:prstGeom prst="rect">
            <a:avLst/>
          </a:prstGeom>
          <a:noFill/>
          <a:ln/>
        </p:spPr>
        <p:txBody>
          <a:bodyPr wrap="square" rtlCol="0" anchor="ctr"/>
          <a:lstStyle/>
          <a:p>
            <a:pPr marL="0" indent="0" algn="ctr">
              <a:buNone/>
            </a:pPr>
            <a:r>
              <a:rPr lang="en-US" sz="1700" dirty="0">
                <a:solidFill>
                  <a:srgbClr val="1F2A25"/>
                </a:solidFill>
              </a:rPr>
              <a:t>≈ 2 180 plaquettes de 250 g</a:t>
            </a:r>
            <a:endParaRPr lang="en-US" sz="1700" dirty="0"/>
          </a:p>
          <a:p>
            <a:pPr marL="0" indent="0" algn="ctr">
              <a:buNone/>
            </a:pPr>
            <a:r>
              <a:rPr lang="en-US" sz="1700" dirty="0">
                <a:solidFill>
                  <a:srgbClr val="1F2A25"/>
                </a:solidFill>
              </a:rPr>
              <a:t>4,50 € / 250 g</a:t>
            </a:r>
            <a:endParaRPr lang="en-US" sz="1700" dirty="0"/>
          </a:p>
        </p:txBody>
      </p:sp>
      <p:sp>
        <p:nvSpPr>
          <p:cNvPr id="20" name="Text 18"/>
          <p:cNvSpPr/>
          <p:nvPr/>
        </p:nvSpPr>
        <p:spPr>
          <a:xfrm>
            <a:off x="4389120" y="4187952"/>
            <a:ext cx="2103120" cy="201168"/>
          </a:xfrm>
          <a:prstGeom prst="rect">
            <a:avLst/>
          </a:prstGeom>
          <a:noFill/>
          <a:ln/>
        </p:spPr>
        <p:txBody>
          <a:bodyPr wrap="square" rtlCol="0" anchor="ctr"/>
          <a:lstStyle/>
          <a:p>
            <a:pPr marL="0" indent="0" algn="ctr">
              <a:buNone/>
            </a:pPr>
            <a:r>
              <a:rPr lang="en-US" sz="2200" b="1" dirty="0">
                <a:solidFill>
                  <a:srgbClr val="6E4B2A"/>
                </a:solidFill>
              </a:rPr>
              <a:t>9 810 €</a:t>
            </a:r>
            <a:endParaRPr lang="en-US" sz="2200" dirty="0"/>
          </a:p>
        </p:txBody>
      </p:sp>
      <p:sp>
        <p:nvSpPr>
          <p:cNvPr id="21" name="Shape 19"/>
          <p:cNvSpPr/>
          <p:nvPr/>
        </p:nvSpPr>
        <p:spPr>
          <a:xfrm>
            <a:off x="7269480" y="2788920"/>
            <a:ext cx="2743200" cy="1874520"/>
          </a:xfrm>
          <a:prstGeom prst="roundRect">
            <a:avLst>
              <a:gd name="adj" fmla="val 2439"/>
            </a:avLst>
          </a:prstGeom>
          <a:solidFill>
            <a:srgbClr val="FAFBFA"/>
          </a:solidFill>
          <a:ln w="12700">
            <a:solidFill>
              <a:srgbClr val="D9E0DC"/>
            </a:solidFill>
            <a:prstDash val="solid"/>
          </a:ln>
        </p:spPr>
        <p:txBody>
          <a:bodyPr/>
          <a:lstStyle/>
          <a:p>
            <a:endParaRPr lang="fr-FR"/>
          </a:p>
        </p:txBody>
      </p:sp>
      <p:sp>
        <p:nvSpPr>
          <p:cNvPr id="22" name="Text 20"/>
          <p:cNvSpPr/>
          <p:nvPr/>
        </p:nvSpPr>
        <p:spPr>
          <a:xfrm>
            <a:off x="7452360" y="3035808"/>
            <a:ext cx="2377440" cy="201168"/>
          </a:xfrm>
          <a:prstGeom prst="rect">
            <a:avLst/>
          </a:prstGeom>
          <a:noFill/>
          <a:ln/>
        </p:spPr>
        <p:txBody>
          <a:bodyPr wrap="square" rtlCol="0" anchor="ctr"/>
          <a:lstStyle/>
          <a:p>
            <a:pPr marL="0" indent="0" algn="ctr">
              <a:buNone/>
            </a:pPr>
            <a:r>
              <a:rPr lang="en-US" sz="2200" b="1" dirty="0">
                <a:solidFill>
                  <a:srgbClr val="2F5D50"/>
                </a:solidFill>
              </a:rPr>
              <a:t>Veaux vendus</a:t>
            </a:r>
            <a:endParaRPr lang="en-US" sz="2200" dirty="0"/>
          </a:p>
        </p:txBody>
      </p:sp>
      <p:sp>
        <p:nvSpPr>
          <p:cNvPr id="23" name="Text 21"/>
          <p:cNvSpPr/>
          <p:nvPr/>
        </p:nvSpPr>
        <p:spPr>
          <a:xfrm>
            <a:off x="7470648" y="3474720"/>
            <a:ext cx="2331720" cy="530352"/>
          </a:xfrm>
          <a:prstGeom prst="rect">
            <a:avLst/>
          </a:prstGeom>
          <a:noFill/>
          <a:ln/>
        </p:spPr>
        <p:txBody>
          <a:bodyPr wrap="square" rtlCol="0" anchor="ctr"/>
          <a:lstStyle/>
          <a:p>
            <a:pPr marL="0" indent="0" algn="ctr">
              <a:buNone/>
            </a:pPr>
            <a:r>
              <a:rPr lang="en-US" sz="1700" dirty="0">
                <a:solidFill>
                  <a:srgbClr val="1F2A25"/>
                </a:solidFill>
              </a:rPr>
              <a:t>≈ 18 veaux / an</a:t>
            </a:r>
            <a:endParaRPr lang="en-US" sz="1700" dirty="0"/>
          </a:p>
          <a:p>
            <a:pPr marL="0" indent="0" algn="ctr">
              <a:buNone/>
            </a:pPr>
            <a:r>
              <a:rPr lang="en-US" sz="1700" dirty="0">
                <a:solidFill>
                  <a:srgbClr val="1F2A25"/>
                </a:solidFill>
              </a:rPr>
              <a:t>200 € / tête</a:t>
            </a:r>
            <a:endParaRPr lang="en-US" sz="1700" dirty="0"/>
          </a:p>
        </p:txBody>
      </p:sp>
      <p:sp>
        <p:nvSpPr>
          <p:cNvPr id="24" name="Text 22"/>
          <p:cNvSpPr/>
          <p:nvPr/>
        </p:nvSpPr>
        <p:spPr>
          <a:xfrm>
            <a:off x="7589520" y="4187952"/>
            <a:ext cx="2103120" cy="201168"/>
          </a:xfrm>
          <a:prstGeom prst="rect">
            <a:avLst/>
          </a:prstGeom>
          <a:noFill/>
          <a:ln/>
        </p:spPr>
        <p:txBody>
          <a:bodyPr wrap="square" rtlCol="0" anchor="ctr"/>
          <a:lstStyle/>
          <a:p>
            <a:pPr marL="0" indent="0" algn="ctr">
              <a:buNone/>
            </a:pPr>
            <a:r>
              <a:rPr lang="en-US" sz="2200" b="1" dirty="0">
                <a:solidFill>
                  <a:srgbClr val="6E4B2A"/>
                </a:solidFill>
              </a:rPr>
              <a:t>3 600 €</a:t>
            </a:r>
            <a:endParaRPr lang="en-US" sz="2200" dirty="0"/>
          </a:p>
        </p:txBody>
      </p:sp>
      <p:sp>
        <p:nvSpPr>
          <p:cNvPr id="25" name="Text 23"/>
          <p:cNvSpPr/>
          <p:nvPr/>
        </p:nvSpPr>
        <p:spPr>
          <a:xfrm>
            <a:off x="868680" y="4992624"/>
            <a:ext cx="3962812" cy="329184"/>
          </a:xfrm>
          <a:prstGeom prst="rect">
            <a:avLst/>
          </a:prstGeom>
          <a:noFill/>
          <a:ln/>
        </p:spPr>
        <p:txBody>
          <a:bodyPr wrap="square" rtlCol="0" anchor="ctr"/>
          <a:lstStyle/>
          <a:p>
            <a:pPr marL="0" indent="0">
              <a:buNone/>
            </a:pPr>
            <a:r>
              <a:rPr lang="en-US" sz="2000" b="1" dirty="0">
                <a:solidFill>
                  <a:srgbClr val="6E4B2A"/>
                </a:solidFill>
              </a:rPr>
              <a:t>Fourchette alimentation vaches</a:t>
            </a:r>
            <a:endParaRPr lang="en-US" sz="2000" dirty="0"/>
          </a:p>
        </p:txBody>
      </p:sp>
      <p:sp>
        <p:nvSpPr>
          <p:cNvPr id="26" name="Text 24"/>
          <p:cNvSpPr/>
          <p:nvPr/>
        </p:nvSpPr>
        <p:spPr>
          <a:xfrm>
            <a:off x="914400" y="5650992"/>
            <a:ext cx="3749040" cy="822960"/>
          </a:xfrm>
          <a:prstGeom prst="rect">
            <a:avLst/>
          </a:prstGeom>
          <a:noFill/>
          <a:ln/>
        </p:spPr>
        <p:txBody>
          <a:bodyPr wrap="square" rtlCol="0" anchor="ctr"/>
          <a:lstStyle/>
          <a:p>
            <a:pPr marL="0" indent="0">
              <a:buNone/>
            </a:pPr>
            <a:r>
              <a:rPr lang="en-US" sz="1800" dirty="0">
                <a:solidFill>
                  <a:srgbClr val="1F2A25"/>
                </a:solidFill>
              </a:rPr>
              <a:t>≈ 900 à 1 200 € / vache / an</a:t>
            </a:r>
            <a:endParaRPr lang="en-US" sz="1800" dirty="0"/>
          </a:p>
          <a:p>
            <a:pPr marL="0" indent="0">
              <a:buNone/>
            </a:pPr>
            <a:r>
              <a:rPr lang="en-US" sz="1800" dirty="0">
                <a:solidFill>
                  <a:srgbClr val="1F2A25"/>
                </a:solidFill>
              </a:rPr>
              <a:t>Soit 18 000 à 24 000 € / an pour 20 vaches</a:t>
            </a:r>
            <a:endParaRPr lang="en-US" sz="1800" dirty="0"/>
          </a:p>
          <a:p>
            <a:pPr marL="0" indent="0">
              <a:buNone/>
            </a:pPr>
            <a:r>
              <a:rPr lang="en-US" sz="1800" dirty="0">
                <a:solidFill>
                  <a:srgbClr val="1F2A25"/>
                </a:solidFill>
              </a:rPr>
              <a:t>(base fourrages, concentrés, minéraux, selon récoltes et niveau laitier)</a:t>
            </a:r>
            <a:endParaRPr lang="en-US" sz="1800" dirty="0"/>
          </a:p>
        </p:txBody>
      </p:sp>
      <p:sp>
        <p:nvSpPr>
          <p:cNvPr id="27" name="Text 25"/>
          <p:cNvSpPr/>
          <p:nvPr/>
        </p:nvSpPr>
        <p:spPr>
          <a:xfrm>
            <a:off x="5577840" y="4736592"/>
            <a:ext cx="3541446" cy="585216"/>
          </a:xfrm>
          <a:prstGeom prst="rect">
            <a:avLst/>
          </a:prstGeom>
          <a:noFill/>
          <a:ln/>
        </p:spPr>
        <p:txBody>
          <a:bodyPr wrap="square" rtlCol="0" anchor="ctr"/>
          <a:lstStyle/>
          <a:p>
            <a:pPr marL="0" indent="0">
              <a:buNone/>
            </a:pPr>
            <a:r>
              <a:rPr lang="en-US" sz="2000" b="1" dirty="0">
                <a:solidFill>
                  <a:srgbClr val="6E4B2A"/>
                </a:solidFill>
              </a:rPr>
              <a:t>Repères de calcul retenus</a:t>
            </a:r>
            <a:endParaRPr lang="en-US" sz="2000" dirty="0"/>
          </a:p>
        </p:txBody>
      </p:sp>
      <p:sp>
        <p:nvSpPr>
          <p:cNvPr id="28" name="Text 26"/>
          <p:cNvSpPr/>
          <p:nvPr/>
        </p:nvSpPr>
        <p:spPr>
          <a:xfrm>
            <a:off x="5640859" y="5581794"/>
            <a:ext cx="4937760" cy="822960"/>
          </a:xfrm>
          <a:prstGeom prst="rect">
            <a:avLst/>
          </a:prstGeom>
          <a:noFill/>
          <a:ln/>
        </p:spPr>
        <p:txBody>
          <a:bodyPr wrap="square" rtlCol="0" anchor="ctr"/>
          <a:lstStyle/>
          <a:p>
            <a:pPr marL="0" indent="0">
              <a:buNone/>
            </a:pPr>
            <a:r>
              <a:rPr lang="en-US" sz="1800" dirty="0">
                <a:solidFill>
                  <a:srgbClr val="1F2A25"/>
                </a:solidFill>
              </a:rPr>
              <a:t>• Hypothèse de 6 000 L/vache/an à maturité</a:t>
            </a:r>
            <a:endParaRPr lang="en-US" sz="1800" dirty="0"/>
          </a:p>
          <a:p>
            <a:pPr marL="0" indent="0">
              <a:buNone/>
            </a:pPr>
            <a:r>
              <a:rPr lang="en-US" sz="1800" dirty="0">
                <a:solidFill>
                  <a:srgbClr val="1F2A25"/>
                </a:solidFill>
              </a:rPr>
              <a:t>• Rendement tomme : 8 à 10 L de lait/kg ; calcul prudent sur 10 L/kg</a:t>
            </a:r>
            <a:endParaRPr lang="en-US" sz="1800" dirty="0"/>
          </a:p>
          <a:p>
            <a:pPr marL="0" indent="0">
              <a:buNone/>
            </a:pPr>
            <a:r>
              <a:rPr lang="en-US" sz="1800" dirty="0">
                <a:solidFill>
                  <a:srgbClr val="1F2A25"/>
                </a:solidFill>
              </a:rPr>
              <a:t>• Beurre valorisé à partir d’une part du lait écrémé / matière grasse</a:t>
            </a:r>
            <a:endParaRPr lang="en-US" sz="1800" dirty="0"/>
          </a:p>
        </p:txBody>
      </p:sp>
      <p:sp>
        <p:nvSpPr>
          <p:cNvPr id="29" name="Text 27"/>
          <p:cNvSpPr/>
          <p:nvPr/>
        </p:nvSpPr>
        <p:spPr>
          <a:xfrm>
            <a:off x="365760" y="6510528"/>
            <a:ext cx="11247120" cy="146304"/>
          </a:xfrm>
          <a:prstGeom prst="rect">
            <a:avLst/>
          </a:prstGeom>
          <a:noFill/>
          <a:ln/>
        </p:spPr>
        <p:txBody>
          <a:bodyPr wrap="square" rtlCol="0" anchor="ctr"/>
          <a:lstStyle/>
          <a:p>
            <a:pPr marL="0" indent="0" algn="r">
              <a:buNone/>
            </a:pPr>
            <a:endParaRPr lang="en-US" sz="800" dirty="0"/>
          </a:p>
        </p:txBody>
      </p:sp>
      <p:pic>
        <p:nvPicPr>
          <p:cNvPr id="30" name="Image 29">
            <a:extLst>
              <a:ext uri="{FF2B5EF4-FFF2-40B4-BE49-F238E27FC236}">
                <a16:creationId xmlns:a16="http://schemas.microsoft.com/office/drawing/2014/main" id="{DA775BE9-1700-799D-B0A0-86B056701B12}"/>
              </a:ext>
            </a:extLst>
          </p:cNvPr>
          <p:cNvPicPr>
            <a:picLocks noChangeAspect="1"/>
          </p:cNvPicPr>
          <p:nvPr/>
        </p:nvPicPr>
        <p:blipFill>
          <a:blip r:embed="rId3"/>
          <a:stretch>
            <a:fillRect/>
          </a:stretch>
        </p:blipFill>
        <p:spPr>
          <a:xfrm>
            <a:off x="-30480" y="6147357"/>
            <a:ext cx="762000" cy="76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Organisation d’une journée type</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Un rythme soutenu mais cohérent avec la transformation et la vente directe</a:t>
            </a:r>
            <a:endParaRPr lang="en-US" sz="1000" dirty="0"/>
          </a:p>
        </p:txBody>
      </p:sp>
      <p:sp>
        <p:nvSpPr>
          <p:cNvPr id="5" name="Shape 3"/>
          <p:cNvSpPr/>
          <p:nvPr/>
        </p:nvSpPr>
        <p:spPr>
          <a:xfrm>
            <a:off x="731520" y="1097280"/>
            <a:ext cx="2011680" cy="475488"/>
          </a:xfrm>
          <a:prstGeom prst="roundRect">
            <a:avLst>
              <a:gd name="adj" fmla="val 5769"/>
            </a:avLst>
          </a:prstGeom>
          <a:solidFill>
            <a:srgbClr val="EAF2EE"/>
          </a:solidFill>
          <a:ln w="12700">
            <a:solidFill>
              <a:srgbClr val="D4DDD8"/>
            </a:solidFill>
            <a:prstDash val="solid"/>
          </a:ln>
        </p:spPr>
        <p:txBody>
          <a:bodyPr/>
          <a:lstStyle/>
          <a:p>
            <a:endParaRPr lang="fr-FR"/>
          </a:p>
        </p:txBody>
      </p:sp>
      <p:sp>
        <p:nvSpPr>
          <p:cNvPr id="6" name="Text 4"/>
          <p:cNvSpPr/>
          <p:nvPr/>
        </p:nvSpPr>
        <p:spPr>
          <a:xfrm>
            <a:off x="960120" y="1216152"/>
            <a:ext cx="1554480" cy="164592"/>
          </a:xfrm>
          <a:prstGeom prst="rect">
            <a:avLst/>
          </a:prstGeom>
          <a:noFill/>
          <a:ln/>
        </p:spPr>
        <p:txBody>
          <a:bodyPr wrap="square" rtlCol="0" anchor="ctr"/>
          <a:lstStyle/>
          <a:p>
            <a:pPr marL="0" indent="0" algn="ctr">
              <a:buNone/>
            </a:pPr>
            <a:r>
              <a:rPr lang="en-US" sz="1800" b="1" dirty="0">
                <a:solidFill>
                  <a:srgbClr val="2F5D50"/>
                </a:solidFill>
              </a:rPr>
              <a:t>05h30–08h00</a:t>
            </a:r>
            <a:endParaRPr lang="en-US" sz="1800" dirty="0"/>
          </a:p>
        </p:txBody>
      </p:sp>
      <p:sp>
        <p:nvSpPr>
          <p:cNvPr id="7" name="Shape 5"/>
          <p:cNvSpPr/>
          <p:nvPr/>
        </p:nvSpPr>
        <p:spPr>
          <a:xfrm>
            <a:off x="2926080" y="1097280"/>
            <a:ext cx="8183880" cy="475488"/>
          </a:xfrm>
          <a:prstGeom prst="roundRect">
            <a:avLst>
              <a:gd name="adj" fmla="val 5769"/>
            </a:avLst>
          </a:prstGeom>
          <a:solidFill>
            <a:srgbClr val="FBFCFB"/>
          </a:solidFill>
          <a:ln w="12700">
            <a:solidFill>
              <a:srgbClr val="E1E7E3"/>
            </a:solidFill>
            <a:prstDash val="solid"/>
          </a:ln>
        </p:spPr>
        <p:txBody>
          <a:bodyPr/>
          <a:lstStyle/>
          <a:p>
            <a:endParaRPr lang="fr-FR"/>
          </a:p>
        </p:txBody>
      </p:sp>
      <p:sp>
        <p:nvSpPr>
          <p:cNvPr id="8" name="Text 6"/>
          <p:cNvSpPr/>
          <p:nvPr/>
        </p:nvSpPr>
        <p:spPr>
          <a:xfrm>
            <a:off x="3154680" y="1216152"/>
            <a:ext cx="7726680" cy="164592"/>
          </a:xfrm>
          <a:prstGeom prst="rect">
            <a:avLst/>
          </a:prstGeom>
          <a:noFill/>
          <a:ln/>
        </p:spPr>
        <p:txBody>
          <a:bodyPr wrap="square" rtlCol="0" anchor="ctr"/>
          <a:lstStyle/>
          <a:p>
            <a:pPr marL="0" indent="0">
              <a:buNone/>
            </a:pPr>
            <a:r>
              <a:rPr lang="en-US" sz="1800" dirty="0">
                <a:solidFill>
                  <a:srgbClr val="1F2A25"/>
                </a:solidFill>
              </a:rPr>
              <a:t>Traite chèvres et vaches • soins • alimentation</a:t>
            </a:r>
            <a:endParaRPr lang="en-US" sz="1800" dirty="0"/>
          </a:p>
        </p:txBody>
      </p:sp>
      <p:sp>
        <p:nvSpPr>
          <p:cNvPr id="9" name="Shape 7"/>
          <p:cNvSpPr/>
          <p:nvPr/>
        </p:nvSpPr>
        <p:spPr>
          <a:xfrm>
            <a:off x="731520" y="1847088"/>
            <a:ext cx="2011680" cy="475488"/>
          </a:xfrm>
          <a:prstGeom prst="roundRect">
            <a:avLst>
              <a:gd name="adj" fmla="val 5769"/>
            </a:avLst>
          </a:prstGeom>
          <a:solidFill>
            <a:srgbClr val="DCE8E0"/>
          </a:solidFill>
          <a:ln w="12700">
            <a:solidFill>
              <a:srgbClr val="D4DDD8"/>
            </a:solidFill>
            <a:prstDash val="solid"/>
          </a:ln>
        </p:spPr>
        <p:txBody>
          <a:bodyPr/>
          <a:lstStyle/>
          <a:p>
            <a:endParaRPr lang="fr-FR"/>
          </a:p>
        </p:txBody>
      </p:sp>
      <p:sp>
        <p:nvSpPr>
          <p:cNvPr id="10" name="Text 8"/>
          <p:cNvSpPr/>
          <p:nvPr/>
        </p:nvSpPr>
        <p:spPr>
          <a:xfrm>
            <a:off x="960120" y="1965960"/>
            <a:ext cx="1554480" cy="164592"/>
          </a:xfrm>
          <a:prstGeom prst="rect">
            <a:avLst/>
          </a:prstGeom>
          <a:noFill/>
          <a:ln/>
        </p:spPr>
        <p:txBody>
          <a:bodyPr wrap="square" rtlCol="0" anchor="ctr"/>
          <a:lstStyle/>
          <a:p>
            <a:pPr marL="0" indent="0" algn="ctr">
              <a:buNone/>
            </a:pPr>
            <a:r>
              <a:rPr lang="en-US" sz="1800" b="1" dirty="0">
                <a:solidFill>
                  <a:srgbClr val="2F5D50"/>
                </a:solidFill>
              </a:rPr>
              <a:t>08h00–11h30</a:t>
            </a:r>
            <a:endParaRPr lang="en-US" sz="1800" dirty="0"/>
          </a:p>
        </p:txBody>
      </p:sp>
      <p:sp>
        <p:nvSpPr>
          <p:cNvPr id="11" name="Shape 9"/>
          <p:cNvSpPr/>
          <p:nvPr/>
        </p:nvSpPr>
        <p:spPr>
          <a:xfrm>
            <a:off x="2926080" y="1847088"/>
            <a:ext cx="8183880" cy="475488"/>
          </a:xfrm>
          <a:prstGeom prst="roundRect">
            <a:avLst>
              <a:gd name="adj" fmla="val 5769"/>
            </a:avLst>
          </a:prstGeom>
          <a:solidFill>
            <a:srgbClr val="FBFCFB"/>
          </a:solidFill>
          <a:ln w="12700">
            <a:solidFill>
              <a:srgbClr val="E1E7E3"/>
            </a:solidFill>
            <a:prstDash val="solid"/>
          </a:ln>
        </p:spPr>
        <p:txBody>
          <a:bodyPr/>
          <a:lstStyle/>
          <a:p>
            <a:endParaRPr lang="fr-FR"/>
          </a:p>
        </p:txBody>
      </p:sp>
      <p:sp>
        <p:nvSpPr>
          <p:cNvPr id="12" name="Text 10"/>
          <p:cNvSpPr/>
          <p:nvPr/>
        </p:nvSpPr>
        <p:spPr>
          <a:xfrm>
            <a:off x="3154680" y="1965960"/>
            <a:ext cx="7726680" cy="164592"/>
          </a:xfrm>
          <a:prstGeom prst="rect">
            <a:avLst/>
          </a:prstGeom>
          <a:noFill/>
          <a:ln/>
        </p:spPr>
        <p:txBody>
          <a:bodyPr wrap="square" rtlCol="0" anchor="ctr"/>
          <a:lstStyle/>
          <a:p>
            <a:pPr marL="0" indent="0">
              <a:buNone/>
            </a:pPr>
            <a:r>
              <a:rPr lang="en-US" sz="1800" dirty="0">
                <a:solidFill>
                  <a:srgbClr val="1F2A25"/>
                </a:solidFill>
              </a:rPr>
              <a:t>Fabrication fromagère, moulage, retournement, affinage</a:t>
            </a:r>
            <a:endParaRPr lang="en-US" sz="1800" dirty="0"/>
          </a:p>
        </p:txBody>
      </p:sp>
      <p:sp>
        <p:nvSpPr>
          <p:cNvPr id="13" name="Shape 11"/>
          <p:cNvSpPr/>
          <p:nvPr/>
        </p:nvSpPr>
        <p:spPr>
          <a:xfrm>
            <a:off x="731520" y="2596896"/>
            <a:ext cx="2011680" cy="475488"/>
          </a:xfrm>
          <a:prstGeom prst="roundRect">
            <a:avLst>
              <a:gd name="adj" fmla="val 5769"/>
            </a:avLst>
          </a:prstGeom>
          <a:solidFill>
            <a:srgbClr val="EAF2EE"/>
          </a:solidFill>
          <a:ln w="12700">
            <a:solidFill>
              <a:srgbClr val="D4DDD8"/>
            </a:solidFill>
            <a:prstDash val="solid"/>
          </a:ln>
        </p:spPr>
        <p:txBody>
          <a:bodyPr/>
          <a:lstStyle/>
          <a:p>
            <a:endParaRPr lang="fr-FR"/>
          </a:p>
        </p:txBody>
      </p:sp>
      <p:sp>
        <p:nvSpPr>
          <p:cNvPr id="14" name="Text 12"/>
          <p:cNvSpPr/>
          <p:nvPr/>
        </p:nvSpPr>
        <p:spPr>
          <a:xfrm>
            <a:off x="960120" y="2715768"/>
            <a:ext cx="1554480" cy="164592"/>
          </a:xfrm>
          <a:prstGeom prst="rect">
            <a:avLst/>
          </a:prstGeom>
          <a:noFill/>
          <a:ln/>
        </p:spPr>
        <p:txBody>
          <a:bodyPr wrap="square" rtlCol="0" anchor="ctr"/>
          <a:lstStyle/>
          <a:p>
            <a:pPr marL="0" indent="0" algn="ctr">
              <a:buNone/>
            </a:pPr>
            <a:r>
              <a:rPr lang="en-US" sz="1800" b="1" dirty="0">
                <a:solidFill>
                  <a:srgbClr val="2F5D50"/>
                </a:solidFill>
              </a:rPr>
              <a:t>11h30–13h00</a:t>
            </a:r>
            <a:endParaRPr lang="en-US" sz="1800" dirty="0"/>
          </a:p>
        </p:txBody>
      </p:sp>
      <p:sp>
        <p:nvSpPr>
          <p:cNvPr id="15" name="Shape 13"/>
          <p:cNvSpPr/>
          <p:nvPr/>
        </p:nvSpPr>
        <p:spPr>
          <a:xfrm>
            <a:off x="2926080" y="2596896"/>
            <a:ext cx="8183880" cy="475488"/>
          </a:xfrm>
          <a:prstGeom prst="roundRect">
            <a:avLst>
              <a:gd name="adj" fmla="val 5769"/>
            </a:avLst>
          </a:prstGeom>
          <a:solidFill>
            <a:srgbClr val="FBFCFB"/>
          </a:solidFill>
          <a:ln w="12700">
            <a:solidFill>
              <a:srgbClr val="E1E7E3"/>
            </a:solidFill>
            <a:prstDash val="solid"/>
          </a:ln>
        </p:spPr>
        <p:txBody>
          <a:bodyPr/>
          <a:lstStyle/>
          <a:p>
            <a:endParaRPr lang="fr-FR"/>
          </a:p>
        </p:txBody>
      </p:sp>
      <p:sp>
        <p:nvSpPr>
          <p:cNvPr id="16" name="Text 14"/>
          <p:cNvSpPr/>
          <p:nvPr/>
        </p:nvSpPr>
        <p:spPr>
          <a:xfrm>
            <a:off x="3154680" y="2715768"/>
            <a:ext cx="7726680" cy="164592"/>
          </a:xfrm>
          <a:prstGeom prst="rect">
            <a:avLst/>
          </a:prstGeom>
          <a:noFill/>
          <a:ln/>
        </p:spPr>
        <p:txBody>
          <a:bodyPr wrap="square" rtlCol="0" anchor="ctr"/>
          <a:lstStyle/>
          <a:p>
            <a:pPr marL="0" indent="0">
              <a:buNone/>
            </a:pPr>
            <a:r>
              <a:rPr lang="en-US" sz="1800" dirty="0">
                <a:solidFill>
                  <a:srgbClr val="1F2A25"/>
                </a:solidFill>
              </a:rPr>
              <a:t>Nettoyage, repas, préparation commandes</a:t>
            </a:r>
            <a:endParaRPr lang="en-US" sz="1800" dirty="0"/>
          </a:p>
        </p:txBody>
      </p:sp>
      <p:sp>
        <p:nvSpPr>
          <p:cNvPr id="17" name="Shape 15"/>
          <p:cNvSpPr/>
          <p:nvPr/>
        </p:nvSpPr>
        <p:spPr>
          <a:xfrm>
            <a:off x="731520" y="3346704"/>
            <a:ext cx="2011680" cy="475488"/>
          </a:xfrm>
          <a:prstGeom prst="roundRect">
            <a:avLst>
              <a:gd name="adj" fmla="val 5769"/>
            </a:avLst>
          </a:prstGeom>
          <a:solidFill>
            <a:srgbClr val="DCE8E0"/>
          </a:solidFill>
          <a:ln w="12700">
            <a:solidFill>
              <a:srgbClr val="D4DDD8"/>
            </a:solidFill>
            <a:prstDash val="solid"/>
          </a:ln>
        </p:spPr>
        <p:txBody>
          <a:bodyPr/>
          <a:lstStyle/>
          <a:p>
            <a:endParaRPr lang="fr-FR"/>
          </a:p>
        </p:txBody>
      </p:sp>
      <p:sp>
        <p:nvSpPr>
          <p:cNvPr id="18" name="Text 16"/>
          <p:cNvSpPr/>
          <p:nvPr/>
        </p:nvSpPr>
        <p:spPr>
          <a:xfrm>
            <a:off x="960120" y="3465576"/>
            <a:ext cx="1554480" cy="164592"/>
          </a:xfrm>
          <a:prstGeom prst="rect">
            <a:avLst/>
          </a:prstGeom>
          <a:noFill/>
          <a:ln/>
        </p:spPr>
        <p:txBody>
          <a:bodyPr wrap="square" rtlCol="0" anchor="ctr"/>
          <a:lstStyle/>
          <a:p>
            <a:pPr marL="0" indent="0" algn="ctr">
              <a:buNone/>
            </a:pPr>
            <a:r>
              <a:rPr lang="en-US" sz="1800" b="1" dirty="0">
                <a:solidFill>
                  <a:srgbClr val="2F5D50"/>
                </a:solidFill>
              </a:rPr>
              <a:t>13h00–16h30</a:t>
            </a:r>
            <a:endParaRPr lang="en-US" sz="1800" dirty="0"/>
          </a:p>
        </p:txBody>
      </p:sp>
      <p:sp>
        <p:nvSpPr>
          <p:cNvPr id="19" name="Shape 17"/>
          <p:cNvSpPr/>
          <p:nvPr/>
        </p:nvSpPr>
        <p:spPr>
          <a:xfrm>
            <a:off x="2926080" y="3346704"/>
            <a:ext cx="8183880" cy="475488"/>
          </a:xfrm>
          <a:prstGeom prst="roundRect">
            <a:avLst>
              <a:gd name="adj" fmla="val 5769"/>
            </a:avLst>
          </a:prstGeom>
          <a:solidFill>
            <a:srgbClr val="FBFCFB"/>
          </a:solidFill>
          <a:ln w="12700">
            <a:solidFill>
              <a:srgbClr val="E1E7E3"/>
            </a:solidFill>
            <a:prstDash val="solid"/>
          </a:ln>
        </p:spPr>
        <p:txBody>
          <a:bodyPr/>
          <a:lstStyle/>
          <a:p>
            <a:endParaRPr lang="fr-FR"/>
          </a:p>
        </p:txBody>
      </p:sp>
      <p:sp>
        <p:nvSpPr>
          <p:cNvPr id="20" name="Text 18"/>
          <p:cNvSpPr/>
          <p:nvPr/>
        </p:nvSpPr>
        <p:spPr>
          <a:xfrm>
            <a:off x="3154680" y="3465576"/>
            <a:ext cx="7726680" cy="164592"/>
          </a:xfrm>
          <a:prstGeom prst="rect">
            <a:avLst/>
          </a:prstGeom>
          <a:noFill/>
          <a:ln/>
        </p:spPr>
        <p:txBody>
          <a:bodyPr wrap="square" rtlCol="0" anchor="ctr"/>
          <a:lstStyle/>
          <a:p>
            <a:pPr marL="0" indent="0">
              <a:buNone/>
            </a:pPr>
            <a:r>
              <a:rPr lang="en-US" sz="1800" dirty="0">
                <a:solidFill>
                  <a:srgbClr val="1F2A25"/>
                </a:solidFill>
              </a:rPr>
              <a:t>Pâturage / litière / jeunes / gestion administrative</a:t>
            </a:r>
            <a:endParaRPr lang="en-US" sz="1800" dirty="0"/>
          </a:p>
        </p:txBody>
      </p:sp>
      <p:sp>
        <p:nvSpPr>
          <p:cNvPr id="21" name="Shape 19"/>
          <p:cNvSpPr/>
          <p:nvPr/>
        </p:nvSpPr>
        <p:spPr>
          <a:xfrm>
            <a:off x="731520" y="4096512"/>
            <a:ext cx="2011680" cy="475488"/>
          </a:xfrm>
          <a:prstGeom prst="roundRect">
            <a:avLst>
              <a:gd name="adj" fmla="val 5769"/>
            </a:avLst>
          </a:prstGeom>
          <a:solidFill>
            <a:srgbClr val="EAF2EE"/>
          </a:solidFill>
          <a:ln w="12700">
            <a:solidFill>
              <a:srgbClr val="D4DDD8"/>
            </a:solidFill>
            <a:prstDash val="solid"/>
          </a:ln>
        </p:spPr>
        <p:txBody>
          <a:bodyPr/>
          <a:lstStyle/>
          <a:p>
            <a:endParaRPr lang="fr-FR"/>
          </a:p>
        </p:txBody>
      </p:sp>
      <p:sp>
        <p:nvSpPr>
          <p:cNvPr id="22" name="Text 20"/>
          <p:cNvSpPr/>
          <p:nvPr/>
        </p:nvSpPr>
        <p:spPr>
          <a:xfrm>
            <a:off x="960120" y="4215384"/>
            <a:ext cx="1554480" cy="164592"/>
          </a:xfrm>
          <a:prstGeom prst="rect">
            <a:avLst/>
          </a:prstGeom>
          <a:noFill/>
          <a:ln/>
        </p:spPr>
        <p:txBody>
          <a:bodyPr wrap="square" rtlCol="0" anchor="ctr"/>
          <a:lstStyle/>
          <a:p>
            <a:pPr marL="0" indent="0" algn="ctr">
              <a:buNone/>
            </a:pPr>
            <a:r>
              <a:rPr lang="en-US" sz="1800" b="1" dirty="0">
                <a:solidFill>
                  <a:srgbClr val="2F5D50"/>
                </a:solidFill>
              </a:rPr>
              <a:t>16h30–18h30</a:t>
            </a:r>
            <a:endParaRPr lang="en-US" sz="1800" dirty="0"/>
          </a:p>
        </p:txBody>
      </p:sp>
      <p:sp>
        <p:nvSpPr>
          <p:cNvPr id="23" name="Shape 21"/>
          <p:cNvSpPr/>
          <p:nvPr/>
        </p:nvSpPr>
        <p:spPr>
          <a:xfrm>
            <a:off x="2926080" y="4096512"/>
            <a:ext cx="8183880" cy="475488"/>
          </a:xfrm>
          <a:prstGeom prst="roundRect">
            <a:avLst>
              <a:gd name="adj" fmla="val 5769"/>
            </a:avLst>
          </a:prstGeom>
          <a:solidFill>
            <a:srgbClr val="FBFCFB"/>
          </a:solidFill>
          <a:ln w="12700">
            <a:solidFill>
              <a:srgbClr val="E1E7E3"/>
            </a:solidFill>
            <a:prstDash val="solid"/>
          </a:ln>
        </p:spPr>
        <p:txBody>
          <a:bodyPr/>
          <a:lstStyle/>
          <a:p>
            <a:endParaRPr lang="fr-FR"/>
          </a:p>
        </p:txBody>
      </p:sp>
      <p:sp>
        <p:nvSpPr>
          <p:cNvPr id="24" name="Text 22"/>
          <p:cNvSpPr/>
          <p:nvPr/>
        </p:nvSpPr>
        <p:spPr>
          <a:xfrm>
            <a:off x="3154680" y="4215384"/>
            <a:ext cx="7726680" cy="164592"/>
          </a:xfrm>
          <a:prstGeom prst="rect">
            <a:avLst/>
          </a:prstGeom>
          <a:noFill/>
          <a:ln/>
        </p:spPr>
        <p:txBody>
          <a:bodyPr wrap="square" rtlCol="0" anchor="ctr"/>
          <a:lstStyle/>
          <a:p>
            <a:pPr marL="0" indent="0">
              <a:buNone/>
            </a:pPr>
            <a:r>
              <a:rPr lang="en-US" sz="1800" dirty="0">
                <a:solidFill>
                  <a:srgbClr val="1F2A25"/>
                </a:solidFill>
              </a:rPr>
              <a:t>Seconde traite • collecte lait • soins</a:t>
            </a:r>
            <a:endParaRPr lang="en-US" sz="1800" dirty="0"/>
          </a:p>
        </p:txBody>
      </p:sp>
      <p:sp>
        <p:nvSpPr>
          <p:cNvPr id="25" name="Shape 23"/>
          <p:cNvSpPr/>
          <p:nvPr/>
        </p:nvSpPr>
        <p:spPr>
          <a:xfrm>
            <a:off x="731520" y="4846320"/>
            <a:ext cx="2011680" cy="475488"/>
          </a:xfrm>
          <a:prstGeom prst="roundRect">
            <a:avLst>
              <a:gd name="adj" fmla="val 5769"/>
            </a:avLst>
          </a:prstGeom>
          <a:solidFill>
            <a:srgbClr val="DCE8E0"/>
          </a:solidFill>
          <a:ln w="12700">
            <a:solidFill>
              <a:srgbClr val="D4DDD8"/>
            </a:solidFill>
            <a:prstDash val="solid"/>
          </a:ln>
        </p:spPr>
        <p:txBody>
          <a:bodyPr/>
          <a:lstStyle/>
          <a:p>
            <a:endParaRPr lang="fr-FR"/>
          </a:p>
        </p:txBody>
      </p:sp>
      <p:sp>
        <p:nvSpPr>
          <p:cNvPr id="26" name="Text 24"/>
          <p:cNvSpPr/>
          <p:nvPr/>
        </p:nvSpPr>
        <p:spPr>
          <a:xfrm>
            <a:off x="960120" y="4965192"/>
            <a:ext cx="1554480" cy="164592"/>
          </a:xfrm>
          <a:prstGeom prst="rect">
            <a:avLst/>
          </a:prstGeom>
          <a:noFill/>
          <a:ln/>
        </p:spPr>
        <p:txBody>
          <a:bodyPr wrap="square" rtlCol="0" anchor="ctr"/>
          <a:lstStyle/>
          <a:p>
            <a:pPr marL="0" indent="0" algn="ctr">
              <a:buNone/>
            </a:pPr>
            <a:r>
              <a:rPr lang="en-US" sz="1800" b="1" dirty="0">
                <a:solidFill>
                  <a:srgbClr val="2F5D50"/>
                </a:solidFill>
              </a:rPr>
              <a:t>18h30–20h00</a:t>
            </a:r>
            <a:endParaRPr lang="en-US" sz="1800" dirty="0"/>
          </a:p>
        </p:txBody>
      </p:sp>
      <p:sp>
        <p:nvSpPr>
          <p:cNvPr id="27" name="Shape 25"/>
          <p:cNvSpPr/>
          <p:nvPr/>
        </p:nvSpPr>
        <p:spPr>
          <a:xfrm>
            <a:off x="5280660" y="4916506"/>
            <a:ext cx="6911035" cy="475488"/>
          </a:xfrm>
          <a:prstGeom prst="roundRect">
            <a:avLst>
              <a:gd name="adj" fmla="val 5769"/>
            </a:avLst>
          </a:prstGeom>
          <a:solidFill>
            <a:srgbClr val="FBFCFB"/>
          </a:solidFill>
          <a:ln w="12700">
            <a:solidFill>
              <a:srgbClr val="E1E7E3"/>
            </a:solidFill>
            <a:prstDash val="solid"/>
          </a:ln>
        </p:spPr>
        <p:txBody>
          <a:bodyPr/>
          <a:lstStyle/>
          <a:p>
            <a:endParaRPr lang="fr-FR"/>
          </a:p>
        </p:txBody>
      </p:sp>
      <p:sp>
        <p:nvSpPr>
          <p:cNvPr id="28" name="Text 26"/>
          <p:cNvSpPr/>
          <p:nvPr/>
        </p:nvSpPr>
        <p:spPr>
          <a:xfrm>
            <a:off x="3154680" y="4965192"/>
            <a:ext cx="7726680" cy="164592"/>
          </a:xfrm>
          <a:prstGeom prst="rect">
            <a:avLst/>
          </a:prstGeom>
          <a:noFill/>
          <a:ln/>
        </p:spPr>
        <p:txBody>
          <a:bodyPr wrap="square" rtlCol="0" anchor="ctr"/>
          <a:lstStyle/>
          <a:p>
            <a:pPr marL="0" indent="0">
              <a:buNone/>
            </a:pPr>
            <a:r>
              <a:rPr lang="en-US" sz="1800" dirty="0">
                <a:solidFill>
                  <a:srgbClr val="1F2A25"/>
                </a:solidFill>
              </a:rPr>
              <a:t>Marché / magasin ferme / préparation du lendemain</a:t>
            </a:r>
            <a:endParaRPr lang="en-US" sz="1800" dirty="0"/>
          </a:p>
        </p:txBody>
      </p:sp>
      <p:sp>
        <p:nvSpPr>
          <p:cNvPr id="29" name="Text 27"/>
          <p:cNvSpPr/>
          <p:nvPr/>
        </p:nvSpPr>
        <p:spPr>
          <a:xfrm flipH="1">
            <a:off x="2944368" y="5440680"/>
            <a:ext cx="2764454" cy="344506"/>
          </a:xfrm>
          <a:prstGeom prst="rect">
            <a:avLst/>
          </a:prstGeom>
          <a:noFill/>
          <a:ln/>
        </p:spPr>
        <p:txBody>
          <a:bodyPr wrap="square" rtlCol="0" anchor="ctr"/>
          <a:lstStyle/>
          <a:p>
            <a:pPr marL="0" indent="0">
              <a:buNone/>
            </a:pPr>
            <a:r>
              <a:rPr lang="en-US" sz="2000" b="1" dirty="0">
                <a:solidFill>
                  <a:srgbClr val="6E4B2A"/>
                </a:solidFill>
              </a:rPr>
              <a:t>Points de vigilance</a:t>
            </a:r>
            <a:endParaRPr lang="en-US" sz="2000" dirty="0"/>
          </a:p>
        </p:txBody>
      </p:sp>
      <p:sp>
        <p:nvSpPr>
          <p:cNvPr id="30" name="Text 28"/>
          <p:cNvSpPr/>
          <p:nvPr/>
        </p:nvSpPr>
        <p:spPr>
          <a:xfrm>
            <a:off x="786384" y="6035040"/>
            <a:ext cx="5577840" cy="438912"/>
          </a:xfrm>
          <a:prstGeom prst="rect">
            <a:avLst/>
          </a:prstGeom>
          <a:noFill/>
          <a:ln/>
        </p:spPr>
        <p:txBody>
          <a:bodyPr wrap="square" rtlCol="0" anchor="ctr"/>
          <a:lstStyle/>
          <a:p>
            <a:pPr marL="0" indent="0">
              <a:buNone/>
            </a:pPr>
            <a:r>
              <a:rPr lang="en-US" sz="1500" dirty="0">
                <a:solidFill>
                  <a:srgbClr val="1F2A25"/>
                </a:solidFill>
              </a:rPr>
              <a:t>• Prévoir renfort ponctuel en pics de mise bas, marchés et saison touristique</a:t>
            </a:r>
            <a:endParaRPr lang="en-US" sz="1500" dirty="0"/>
          </a:p>
          <a:p>
            <a:pPr marL="0" indent="0">
              <a:buNone/>
            </a:pPr>
            <a:r>
              <a:rPr lang="en-US" sz="1500" dirty="0">
                <a:solidFill>
                  <a:srgbClr val="1F2A25"/>
                </a:solidFill>
              </a:rPr>
              <a:t>• Bien sécuriser le temps de transformation et de vente</a:t>
            </a:r>
            <a:endParaRPr lang="en-US" sz="1500" dirty="0"/>
          </a:p>
          <a:p>
            <a:pPr marL="0" indent="0">
              <a:buNone/>
            </a:pPr>
            <a:r>
              <a:rPr lang="en-US" sz="1500" dirty="0">
                <a:solidFill>
                  <a:srgbClr val="1F2A25"/>
                </a:solidFill>
              </a:rPr>
              <a:t>• Le modèle économique repose sur la valeur ajoutée du direct, pas sur le volume brut</a:t>
            </a:r>
            <a:endParaRPr lang="en-US" sz="1500" dirty="0"/>
          </a:p>
        </p:txBody>
      </p:sp>
      <p:pic>
        <p:nvPicPr>
          <p:cNvPr id="32" name="Image 31">
            <a:extLst>
              <a:ext uri="{FF2B5EF4-FFF2-40B4-BE49-F238E27FC236}">
                <a16:creationId xmlns:a16="http://schemas.microsoft.com/office/drawing/2014/main" id="{5689D0EC-251B-4244-0F44-9C092B6F3ACF}"/>
              </a:ext>
            </a:extLst>
          </p:cNvPr>
          <p:cNvPicPr>
            <a:picLocks noChangeAspect="1"/>
          </p:cNvPicPr>
          <p:nvPr/>
        </p:nvPicPr>
        <p:blipFill>
          <a:blip r:embed="rId3"/>
          <a:stretch>
            <a:fillRect/>
          </a:stretch>
        </p:blipFill>
        <p:spPr>
          <a:xfrm>
            <a:off x="36068" y="6035040"/>
            <a:ext cx="762000" cy="76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Prévisionnel d’exploitation sur 3 ans</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Montée en charge progressive : 70 % • 90 % • 100 %</a:t>
            </a:r>
            <a:endParaRPr lang="en-US" sz="1000" dirty="0"/>
          </a:p>
        </p:txBody>
      </p:sp>
      <p:sp>
        <p:nvSpPr>
          <p:cNvPr id="5" name="Shape 3"/>
          <p:cNvSpPr/>
          <p:nvPr/>
        </p:nvSpPr>
        <p:spPr>
          <a:xfrm>
            <a:off x="502920" y="960120"/>
            <a:ext cx="4572000" cy="420624"/>
          </a:xfrm>
          <a:prstGeom prst="rect">
            <a:avLst/>
          </a:prstGeom>
          <a:solidFill>
            <a:srgbClr val="2F5D50"/>
          </a:solidFill>
          <a:ln w="12700">
            <a:solidFill>
              <a:srgbClr val="2F5D50"/>
            </a:solidFill>
            <a:prstDash val="solid"/>
          </a:ln>
        </p:spPr>
        <p:txBody>
          <a:bodyPr/>
          <a:lstStyle/>
          <a:p>
            <a:endParaRPr lang="fr-FR"/>
          </a:p>
        </p:txBody>
      </p:sp>
      <p:sp>
        <p:nvSpPr>
          <p:cNvPr id="6" name="Text 4"/>
          <p:cNvSpPr/>
          <p:nvPr/>
        </p:nvSpPr>
        <p:spPr>
          <a:xfrm>
            <a:off x="548640" y="1078992"/>
            <a:ext cx="4480560" cy="146304"/>
          </a:xfrm>
          <a:prstGeom prst="rect">
            <a:avLst/>
          </a:prstGeom>
          <a:noFill/>
          <a:ln/>
        </p:spPr>
        <p:txBody>
          <a:bodyPr wrap="square" rtlCol="0" anchor="ctr"/>
          <a:lstStyle/>
          <a:p>
            <a:pPr marL="0" indent="0" algn="l">
              <a:buNone/>
            </a:pPr>
            <a:r>
              <a:rPr lang="en-US" sz="1800" b="1" dirty="0">
                <a:solidFill>
                  <a:srgbClr val="FFFFFF"/>
                </a:solidFill>
              </a:rPr>
              <a:t>Poste</a:t>
            </a:r>
            <a:endParaRPr lang="en-US" sz="1800" dirty="0"/>
          </a:p>
        </p:txBody>
      </p:sp>
      <p:sp>
        <p:nvSpPr>
          <p:cNvPr id="7" name="Shape 5"/>
          <p:cNvSpPr/>
          <p:nvPr/>
        </p:nvSpPr>
        <p:spPr>
          <a:xfrm>
            <a:off x="5120640" y="960120"/>
            <a:ext cx="2011680" cy="420624"/>
          </a:xfrm>
          <a:prstGeom prst="rect">
            <a:avLst/>
          </a:prstGeom>
          <a:solidFill>
            <a:srgbClr val="2F5D50"/>
          </a:solidFill>
          <a:ln w="12700">
            <a:solidFill>
              <a:srgbClr val="2F5D50"/>
            </a:solidFill>
            <a:prstDash val="solid"/>
          </a:ln>
        </p:spPr>
        <p:txBody>
          <a:bodyPr/>
          <a:lstStyle/>
          <a:p>
            <a:endParaRPr lang="fr-FR"/>
          </a:p>
        </p:txBody>
      </p:sp>
      <p:sp>
        <p:nvSpPr>
          <p:cNvPr id="8" name="Text 6"/>
          <p:cNvSpPr/>
          <p:nvPr/>
        </p:nvSpPr>
        <p:spPr>
          <a:xfrm>
            <a:off x="5166360" y="1078992"/>
            <a:ext cx="1920240" cy="146304"/>
          </a:xfrm>
          <a:prstGeom prst="rect">
            <a:avLst/>
          </a:prstGeom>
          <a:noFill/>
          <a:ln/>
        </p:spPr>
        <p:txBody>
          <a:bodyPr wrap="square" rtlCol="0" anchor="ctr"/>
          <a:lstStyle/>
          <a:p>
            <a:pPr marL="0" indent="0" algn="ctr">
              <a:buNone/>
            </a:pPr>
            <a:r>
              <a:rPr lang="en-US" sz="1800" b="1" dirty="0">
                <a:solidFill>
                  <a:srgbClr val="FFFFFF"/>
                </a:solidFill>
              </a:rPr>
              <a:t>Année 1</a:t>
            </a:r>
            <a:endParaRPr lang="en-US" sz="1800" dirty="0"/>
          </a:p>
        </p:txBody>
      </p:sp>
      <p:sp>
        <p:nvSpPr>
          <p:cNvPr id="9" name="Shape 7"/>
          <p:cNvSpPr/>
          <p:nvPr/>
        </p:nvSpPr>
        <p:spPr>
          <a:xfrm>
            <a:off x="7315200" y="960120"/>
            <a:ext cx="2011680" cy="420624"/>
          </a:xfrm>
          <a:prstGeom prst="rect">
            <a:avLst/>
          </a:prstGeom>
          <a:solidFill>
            <a:srgbClr val="2F5D50"/>
          </a:solidFill>
          <a:ln w="12700">
            <a:solidFill>
              <a:srgbClr val="2F5D50"/>
            </a:solidFill>
            <a:prstDash val="solid"/>
          </a:ln>
        </p:spPr>
        <p:txBody>
          <a:bodyPr/>
          <a:lstStyle/>
          <a:p>
            <a:endParaRPr lang="fr-FR"/>
          </a:p>
        </p:txBody>
      </p:sp>
      <p:sp>
        <p:nvSpPr>
          <p:cNvPr id="10" name="Text 8"/>
          <p:cNvSpPr/>
          <p:nvPr/>
        </p:nvSpPr>
        <p:spPr>
          <a:xfrm>
            <a:off x="7360920" y="1078992"/>
            <a:ext cx="1920240" cy="146304"/>
          </a:xfrm>
          <a:prstGeom prst="rect">
            <a:avLst/>
          </a:prstGeom>
          <a:noFill/>
          <a:ln/>
        </p:spPr>
        <p:txBody>
          <a:bodyPr wrap="square" rtlCol="0" anchor="ctr"/>
          <a:lstStyle/>
          <a:p>
            <a:pPr marL="0" indent="0" algn="ctr">
              <a:buNone/>
            </a:pPr>
            <a:r>
              <a:rPr lang="en-US" sz="1800" b="1" dirty="0">
                <a:solidFill>
                  <a:srgbClr val="FFFFFF"/>
                </a:solidFill>
              </a:rPr>
              <a:t>Année 2</a:t>
            </a:r>
            <a:endParaRPr lang="en-US" sz="1800" dirty="0"/>
          </a:p>
        </p:txBody>
      </p:sp>
      <p:sp>
        <p:nvSpPr>
          <p:cNvPr id="11" name="Shape 9"/>
          <p:cNvSpPr/>
          <p:nvPr/>
        </p:nvSpPr>
        <p:spPr>
          <a:xfrm>
            <a:off x="9418320" y="960120"/>
            <a:ext cx="2011680" cy="420624"/>
          </a:xfrm>
          <a:prstGeom prst="rect">
            <a:avLst/>
          </a:prstGeom>
          <a:solidFill>
            <a:srgbClr val="2F5D50"/>
          </a:solidFill>
          <a:ln w="12700">
            <a:solidFill>
              <a:srgbClr val="2F5D50"/>
            </a:solidFill>
            <a:prstDash val="solid"/>
          </a:ln>
        </p:spPr>
        <p:txBody>
          <a:bodyPr/>
          <a:lstStyle/>
          <a:p>
            <a:endParaRPr lang="fr-FR"/>
          </a:p>
        </p:txBody>
      </p:sp>
      <p:sp>
        <p:nvSpPr>
          <p:cNvPr id="12" name="Text 10"/>
          <p:cNvSpPr/>
          <p:nvPr/>
        </p:nvSpPr>
        <p:spPr>
          <a:xfrm>
            <a:off x="9464040" y="1078992"/>
            <a:ext cx="1920240" cy="146304"/>
          </a:xfrm>
          <a:prstGeom prst="rect">
            <a:avLst/>
          </a:prstGeom>
          <a:noFill/>
          <a:ln/>
        </p:spPr>
        <p:txBody>
          <a:bodyPr wrap="square" rtlCol="0" anchor="ctr"/>
          <a:lstStyle/>
          <a:p>
            <a:pPr marL="0" indent="0" algn="ctr">
              <a:buNone/>
            </a:pPr>
            <a:r>
              <a:rPr lang="en-US" sz="1800" b="1" dirty="0">
                <a:solidFill>
                  <a:srgbClr val="FFFFFF"/>
                </a:solidFill>
              </a:rPr>
              <a:t>Année 3</a:t>
            </a:r>
            <a:endParaRPr lang="en-US" sz="1800" dirty="0"/>
          </a:p>
        </p:txBody>
      </p:sp>
      <p:sp>
        <p:nvSpPr>
          <p:cNvPr id="13" name="Shape 11"/>
          <p:cNvSpPr/>
          <p:nvPr/>
        </p:nvSpPr>
        <p:spPr>
          <a:xfrm>
            <a:off x="502920" y="1380744"/>
            <a:ext cx="4572000" cy="347472"/>
          </a:xfrm>
          <a:prstGeom prst="rect">
            <a:avLst/>
          </a:prstGeom>
          <a:solidFill>
            <a:srgbClr val="FFFFFF"/>
          </a:solidFill>
          <a:ln w="12700">
            <a:solidFill>
              <a:srgbClr val="E1E8E3"/>
            </a:solidFill>
            <a:prstDash val="solid"/>
          </a:ln>
        </p:spPr>
        <p:txBody>
          <a:bodyPr/>
          <a:lstStyle/>
          <a:p>
            <a:endParaRPr lang="fr-FR"/>
          </a:p>
        </p:txBody>
      </p:sp>
      <p:sp>
        <p:nvSpPr>
          <p:cNvPr id="14" name="Shape 12"/>
          <p:cNvSpPr/>
          <p:nvPr/>
        </p:nvSpPr>
        <p:spPr>
          <a:xfrm>
            <a:off x="5120640" y="1380744"/>
            <a:ext cx="2011680" cy="347472"/>
          </a:xfrm>
          <a:prstGeom prst="rect">
            <a:avLst/>
          </a:prstGeom>
          <a:solidFill>
            <a:srgbClr val="FFFFFF"/>
          </a:solidFill>
          <a:ln w="12700">
            <a:solidFill>
              <a:srgbClr val="E1E8E3"/>
            </a:solidFill>
            <a:prstDash val="solid"/>
          </a:ln>
        </p:spPr>
        <p:txBody>
          <a:bodyPr/>
          <a:lstStyle/>
          <a:p>
            <a:endParaRPr lang="fr-FR"/>
          </a:p>
        </p:txBody>
      </p:sp>
      <p:sp>
        <p:nvSpPr>
          <p:cNvPr id="15" name="Shape 13"/>
          <p:cNvSpPr/>
          <p:nvPr/>
        </p:nvSpPr>
        <p:spPr>
          <a:xfrm>
            <a:off x="7315200" y="1380744"/>
            <a:ext cx="2011680" cy="347472"/>
          </a:xfrm>
          <a:prstGeom prst="rect">
            <a:avLst/>
          </a:prstGeom>
          <a:solidFill>
            <a:srgbClr val="FFFFFF"/>
          </a:solidFill>
          <a:ln w="12700">
            <a:solidFill>
              <a:srgbClr val="E1E8E3"/>
            </a:solidFill>
            <a:prstDash val="solid"/>
          </a:ln>
        </p:spPr>
        <p:txBody>
          <a:bodyPr/>
          <a:lstStyle/>
          <a:p>
            <a:endParaRPr lang="fr-FR"/>
          </a:p>
        </p:txBody>
      </p:sp>
      <p:sp>
        <p:nvSpPr>
          <p:cNvPr id="16" name="Shape 14"/>
          <p:cNvSpPr/>
          <p:nvPr/>
        </p:nvSpPr>
        <p:spPr>
          <a:xfrm>
            <a:off x="9418320" y="1380744"/>
            <a:ext cx="2011680" cy="347472"/>
          </a:xfrm>
          <a:prstGeom prst="rect">
            <a:avLst/>
          </a:prstGeom>
          <a:solidFill>
            <a:srgbClr val="FFFFFF"/>
          </a:solidFill>
          <a:ln w="12700">
            <a:solidFill>
              <a:srgbClr val="E1E8E3"/>
            </a:solidFill>
            <a:prstDash val="solid"/>
          </a:ln>
        </p:spPr>
        <p:txBody>
          <a:bodyPr/>
          <a:lstStyle/>
          <a:p>
            <a:endParaRPr lang="fr-FR"/>
          </a:p>
        </p:txBody>
      </p:sp>
      <p:sp>
        <p:nvSpPr>
          <p:cNvPr id="17" name="Text 15"/>
          <p:cNvSpPr/>
          <p:nvPr/>
        </p:nvSpPr>
        <p:spPr>
          <a:xfrm>
            <a:off x="594360" y="1472184"/>
            <a:ext cx="4389120" cy="109728"/>
          </a:xfrm>
          <a:prstGeom prst="rect">
            <a:avLst/>
          </a:prstGeom>
          <a:noFill/>
          <a:ln/>
        </p:spPr>
        <p:txBody>
          <a:bodyPr wrap="square" rtlCol="0" anchor="ctr"/>
          <a:lstStyle/>
          <a:p>
            <a:pPr marL="0" indent="0">
              <a:buNone/>
            </a:pPr>
            <a:r>
              <a:rPr lang="en-US" sz="1500" dirty="0">
                <a:solidFill>
                  <a:srgbClr val="1F2A25"/>
                </a:solidFill>
              </a:rPr>
              <a:t>CA chèvres (fromages)</a:t>
            </a:r>
            <a:endParaRPr lang="en-US" sz="1500" dirty="0"/>
          </a:p>
        </p:txBody>
      </p:sp>
      <p:sp>
        <p:nvSpPr>
          <p:cNvPr id="18" name="Text 16"/>
          <p:cNvSpPr/>
          <p:nvPr/>
        </p:nvSpPr>
        <p:spPr>
          <a:xfrm>
            <a:off x="5166360" y="1463040"/>
            <a:ext cx="1920240" cy="109728"/>
          </a:xfrm>
          <a:prstGeom prst="rect">
            <a:avLst/>
          </a:prstGeom>
          <a:noFill/>
          <a:ln/>
        </p:spPr>
        <p:txBody>
          <a:bodyPr wrap="square" rtlCol="0" anchor="ctr"/>
          <a:lstStyle/>
          <a:p>
            <a:pPr marL="0" indent="0" algn="ctr">
              <a:buNone/>
            </a:pPr>
            <a:r>
              <a:rPr lang="en-US" sz="1500" dirty="0">
                <a:solidFill>
                  <a:srgbClr val="1F2A25"/>
                </a:solidFill>
              </a:rPr>
              <a:t>133 000 €</a:t>
            </a:r>
            <a:endParaRPr lang="en-US" sz="1500" dirty="0"/>
          </a:p>
        </p:txBody>
      </p:sp>
      <p:sp>
        <p:nvSpPr>
          <p:cNvPr id="19" name="Text 17"/>
          <p:cNvSpPr/>
          <p:nvPr/>
        </p:nvSpPr>
        <p:spPr>
          <a:xfrm>
            <a:off x="7360920" y="1463040"/>
            <a:ext cx="1920240" cy="109728"/>
          </a:xfrm>
          <a:prstGeom prst="rect">
            <a:avLst/>
          </a:prstGeom>
          <a:noFill/>
          <a:ln/>
        </p:spPr>
        <p:txBody>
          <a:bodyPr wrap="square" rtlCol="0" anchor="ctr"/>
          <a:lstStyle/>
          <a:p>
            <a:pPr marL="0" indent="0" algn="ctr">
              <a:buNone/>
            </a:pPr>
            <a:r>
              <a:rPr lang="en-US" sz="1500" dirty="0">
                <a:solidFill>
                  <a:srgbClr val="1F2A25"/>
                </a:solidFill>
              </a:rPr>
              <a:t>171 000 €</a:t>
            </a:r>
            <a:endParaRPr lang="en-US" sz="1500" dirty="0"/>
          </a:p>
        </p:txBody>
      </p:sp>
      <p:sp>
        <p:nvSpPr>
          <p:cNvPr id="20" name="Text 18"/>
          <p:cNvSpPr/>
          <p:nvPr/>
        </p:nvSpPr>
        <p:spPr>
          <a:xfrm>
            <a:off x="9464040" y="1463040"/>
            <a:ext cx="1920240" cy="109728"/>
          </a:xfrm>
          <a:prstGeom prst="rect">
            <a:avLst/>
          </a:prstGeom>
          <a:noFill/>
          <a:ln/>
        </p:spPr>
        <p:txBody>
          <a:bodyPr wrap="square" rtlCol="0" anchor="ctr"/>
          <a:lstStyle/>
          <a:p>
            <a:pPr marL="0" indent="0" algn="ctr">
              <a:buNone/>
            </a:pPr>
            <a:r>
              <a:rPr lang="en-US" sz="1500" dirty="0">
                <a:solidFill>
                  <a:srgbClr val="1F2A25"/>
                </a:solidFill>
              </a:rPr>
              <a:t>190 000 €</a:t>
            </a:r>
            <a:endParaRPr lang="en-US" sz="1500" dirty="0"/>
          </a:p>
        </p:txBody>
      </p:sp>
      <p:sp>
        <p:nvSpPr>
          <p:cNvPr id="21" name="Shape 19"/>
          <p:cNvSpPr/>
          <p:nvPr/>
        </p:nvSpPr>
        <p:spPr>
          <a:xfrm>
            <a:off x="502920" y="1728216"/>
            <a:ext cx="4572000" cy="347472"/>
          </a:xfrm>
          <a:prstGeom prst="rect">
            <a:avLst/>
          </a:prstGeom>
          <a:solidFill>
            <a:srgbClr val="F9FBFA"/>
          </a:solidFill>
          <a:ln w="12700">
            <a:solidFill>
              <a:srgbClr val="E1E8E3"/>
            </a:solidFill>
            <a:prstDash val="solid"/>
          </a:ln>
        </p:spPr>
        <p:txBody>
          <a:bodyPr/>
          <a:lstStyle/>
          <a:p>
            <a:endParaRPr lang="fr-FR"/>
          </a:p>
        </p:txBody>
      </p:sp>
      <p:sp>
        <p:nvSpPr>
          <p:cNvPr id="22" name="Shape 20"/>
          <p:cNvSpPr/>
          <p:nvPr/>
        </p:nvSpPr>
        <p:spPr>
          <a:xfrm>
            <a:off x="5120640" y="1728216"/>
            <a:ext cx="2011680" cy="347472"/>
          </a:xfrm>
          <a:prstGeom prst="rect">
            <a:avLst/>
          </a:prstGeom>
          <a:solidFill>
            <a:srgbClr val="F9FBFA"/>
          </a:solidFill>
          <a:ln w="12700">
            <a:solidFill>
              <a:srgbClr val="E1E8E3"/>
            </a:solidFill>
            <a:prstDash val="solid"/>
          </a:ln>
        </p:spPr>
        <p:txBody>
          <a:bodyPr/>
          <a:lstStyle/>
          <a:p>
            <a:endParaRPr lang="fr-FR"/>
          </a:p>
        </p:txBody>
      </p:sp>
      <p:sp>
        <p:nvSpPr>
          <p:cNvPr id="23" name="Shape 21"/>
          <p:cNvSpPr/>
          <p:nvPr/>
        </p:nvSpPr>
        <p:spPr>
          <a:xfrm>
            <a:off x="7315200" y="1728216"/>
            <a:ext cx="2011680" cy="347472"/>
          </a:xfrm>
          <a:prstGeom prst="rect">
            <a:avLst/>
          </a:prstGeom>
          <a:solidFill>
            <a:srgbClr val="F9FBFA"/>
          </a:solidFill>
          <a:ln w="12700">
            <a:solidFill>
              <a:srgbClr val="E1E8E3"/>
            </a:solidFill>
            <a:prstDash val="solid"/>
          </a:ln>
        </p:spPr>
        <p:txBody>
          <a:bodyPr/>
          <a:lstStyle/>
          <a:p>
            <a:endParaRPr lang="fr-FR"/>
          </a:p>
        </p:txBody>
      </p:sp>
      <p:sp>
        <p:nvSpPr>
          <p:cNvPr id="24" name="Shape 22"/>
          <p:cNvSpPr/>
          <p:nvPr/>
        </p:nvSpPr>
        <p:spPr>
          <a:xfrm>
            <a:off x="9418320" y="1728216"/>
            <a:ext cx="2011680" cy="347472"/>
          </a:xfrm>
          <a:prstGeom prst="rect">
            <a:avLst/>
          </a:prstGeom>
          <a:solidFill>
            <a:srgbClr val="F9FBFA"/>
          </a:solidFill>
          <a:ln w="12700">
            <a:solidFill>
              <a:srgbClr val="E1E8E3"/>
            </a:solidFill>
            <a:prstDash val="solid"/>
          </a:ln>
        </p:spPr>
        <p:txBody>
          <a:bodyPr/>
          <a:lstStyle/>
          <a:p>
            <a:endParaRPr lang="fr-FR"/>
          </a:p>
        </p:txBody>
      </p:sp>
      <p:sp>
        <p:nvSpPr>
          <p:cNvPr id="25" name="Text 23"/>
          <p:cNvSpPr/>
          <p:nvPr/>
        </p:nvSpPr>
        <p:spPr>
          <a:xfrm>
            <a:off x="594360" y="1819656"/>
            <a:ext cx="4389120" cy="109728"/>
          </a:xfrm>
          <a:prstGeom prst="rect">
            <a:avLst/>
          </a:prstGeom>
          <a:noFill/>
          <a:ln/>
        </p:spPr>
        <p:txBody>
          <a:bodyPr wrap="square" rtlCol="0" anchor="ctr"/>
          <a:lstStyle/>
          <a:p>
            <a:pPr marL="0" indent="0">
              <a:buNone/>
            </a:pPr>
            <a:r>
              <a:rPr lang="en-US" sz="1500" dirty="0">
                <a:solidFill>
                  <a:srgbClr val="1F2A25"/>
                </a:solidFill>
              </a:rPr>
              <a:t>Vente chevreaux</a:t>
            </a:r>
            <a:endParaRPr lang="en-US" sz="1500" dirty="0"/>
          </a:p>
        </p:txBody>
      </p:sp>
      <p:sp>
        <p:nvSpPr>
          <p:cNvPr id="26" name="Text 24"/>
          <p:cNvSpPr/>
          <p:nvPr/>
        </p:nvSpPr>
        <p:spPr>
          <a:xfrm>
            <a:off x="5166360" y="1810512"/>
            <a:ext cx="1920240" cy="109728"/>
          </a:xfrm>
          <a:prstGeom prst="rect">
            <a:avLst/>
          </a:prstGeom>
          <a:noFill/>
          <a:ln/>
        </p:spPr>
        <p:txBody>
          <a:bodyPr wrap="square" rtlCol="0" anchor="ctr"/>
          <a:lstStyle/>
          <a:p>
            <a:pPr marL="0" indent="0" algn="ctr">
              <a:buNone/>
            </a:pPr>
            <a:r>
              <a:rPr lang="en-US" sz="1500" dirty="0">
                <a:solidFill>
                  <a:srgbClr val="1F2A25"/>
                </a:solidFill>
              </a:rPr>
              <a:t>1 260 €</a:t>
            </a:r>
            <a:endParaRPr lang="en-US" sz="1500" dirty="0"/>
          </a:p>
        </p:txBody>
      </p:sp>
      <p:sp>
        <p:nvSpPr>
          <p:cNvPr id="27" name="Text 25"/>
          <p:cNvSpPr/>
          <p:nvPr/>
        </p:nvSpPr>
        <p:spPr>
          <a:xfrm>
            <a:off x="7360920" y="1810512"/>
            <a:ext cx="1920240" cy="109728"/>
          </a:xfrm>
          <a:prstGeom prst="rect">
            <a:avLst/>
          </a:prstGeom>
          <a:noFill/>
          <a:ln/>
        </p:spPr>
        <p:txBody>
          <a:bodyPr wrap="square" rtlCol="0" anchor="ctr"/>
          <a:lstStyle/>
          <a:p>
            <a:pPr marL="0" indent="0" algn="ctr">
              <a:buNone/>
            </a:pPr>
            <a:r>
              <a:rPr lang="en-US" sz="1500" dirty="0">
                <a:solidFill>
                  <a:srgbClr val="1F2A25"/>
                </a:solidFill>
              </a:rPr>
              <a:t>1 620 €</a:t>
            </a:r>
            <a:endParaRPr lang="en-US" sz="1500" dirty="0"/>
          </a:p>
        </p:txBody>
      </p:sp>
      <p:sp>
        <p:nvSpPr>
          <p:cNvPr id="28" name="Text 26"/>
          <p:cNvSpPr/>
          <p:nvPr/>
        </p:nvSpPr>
        <p:spPr>
          <a:xfrm>
            <a:off x="9464040" y="1810512"/>
            <a:ext cx="1920240" cy="109728"/>
          </a:xfrm>
          <a:prstGeom prst="rect">
            <a:avLst/>
          </a:prstGeom>
          <a:noFill/>
          <a:ln/>
        </p:spPr>
        <p:txBody>
          <a:bodyPr wrap="square" rtlCol="0" anchor="ctr"/>
          <a:lstStyle/>
          <a:p>
            <a:pPr marL="0" indent="0" algn="ctr">
              <a:buNone/>
            </a:pPr>
            <a:r>
              <a:rPr lang="en-US" sz="1500" dirty="0">
                <a:solidFill>
                  <a:srgbClr val="1F2A25"/>
                </a:solidFill>
              </a:rPr>
              <a:t>1 800 €</a:t>
            </a:r>
            <a:endParaRPr lang="en-US" sz="1500" dirty="0"/>
          </a:p>
        </p:txBody>
      </p:sp>
      <p:sp>
        <p:nvSpPr>
          <p:cNvPr id="29" name="Shape 27"/>
          <p:cNvSpPr/>
          <p:nvPr/>
        </p:nvSpPr>
        <p:spPr>
          <a:xfrm>
            <a:off x="502920" y="2075688"/>
            <a:ext cx="4572000" cy="347472"/>
          </a:xfrm>
          <a:prstGeom prst="rect">
            <a:avLst/>
          </a:prstGeom>
          <a:solidFill>
            <a:srgbClr val="FFFFFF"/>
          </a:solidFill>
          <a:ln w="12700">
            <a:solidFill>
              <a:srgbClr val="E1E8E3"/>
            </a:solidFill>
            <a:prstDash val="solid"/>
          </a:ln>
        </p:spPr>
        <p:txBody>
          <a:bodyPr/>
          <a:lstStyle/>
          <a:p>
            <a:endParaRPr lang="fr-FR"/>
          </a:p>
        </p:txBody>
      </p:sp>
      <p:sp>
        <p:nvSpPr>
          <p:cNvPr id="30" name="Shape 28"/>
          <p:cNvSpPr/>
          <p:nvPr/>
        </p:nvSpPr>
        <p:spPr>
          <a:xfrm>
            <a:off x="5120640" y="2075688"/>
            <a:ext cx="2011680" cy="347472"/>
          </a:xfrm>
          <a:prstGeom prst="rect">
            <a:avLst/>
          </a:prstGeom>
          <a:solidFill>
            <a:srgbClr val="FFFFFF"/>
          </a:solidFill>
          <a:ln w="12700">
            <a:solidFill>
              <a:srgbClr val="E1E8E3"/>
            </a:solidFill>
            <a:prstDash val="solid"/>
          </a:ln>
        </p:spPr>
        <p:txBody>
          <a:bodyPr/>
          <a:lstStyle/>
          <a:p>
            <a:endParaRPr lang="fr-FR"/>
          </a:p>
        </p:txBody>
      </p:sp>
      <p:sp>
        <p:nvSpPr>
          <p:cNvPr id="31" name="Shape 29"/>
          <p:cNvSpPr/>
          <p:nvPr/>
        </p:nvSpPr>
        <p:spPr>
          <a:xfrm>
            <a:off x="7315200" y="2075688"/>
            <a:ext cx="2011680" cy="347472"/>
          </a:xfrm>
          <a:prstGeom prst="rect">
            <a:avLst/>
          </a:prstGeom>
          <a:solidFill>
            <a:srgbClr val="FFFFFF"/>
          </a:solidFill>
          <a:ln w="12700">
            <a:solidFill>
              <a:srgbClr val="E1E8E3"/>
            </a:solidFill>
            <a:prstDash val="solid"/>
          </a:ln>
        </p:spPr>
        <p:txBody>
          <a:bodyPr/>
          <a:lstStyle/>
          <a:p>
            <a:endParaRPr lang="fr-FR"/>
          </a:p>
        </p:txBody>
      </p:sp>
      <p:sp>
        <p:nvSpPr>
          <p:cNvPr id="32" name="Shape 30"/>
          <p:cNvSpPr/>
          <p:nvPr/>
        </p:nvSpPr>
        <p:spPr>
          <a:xfrm>
            <a:off x="9418320" y="2075688"/>
            <a:ext cx="2011680" cy="347472"/>
          </a:xfrm>
          <a:prstGeom prst="rect">
            <a:avLst/>
          </a:prstGeom>
          <a:solidFill>
            <a:srgbClr val="FFFFFF"/>
          </a:solidFill>
          <a:ln w="12700">
            <a:solidFill>
              <a:srgbClr val="E1E8E3"/>
            </a:solidFill>
            <a:prstDash val="solid"/>
          </a:ln>
        </p:spPr>
        <p:txBody>
          <a:bodyPr/>
          <a:lstStyle/>
          <a:p>
            <a:endParaRPr lang="fr-FR"/>
          </a:p>
        </p:txBody>
      </p:sp>
      <p:sp>
        <p:nvSpPr>
          <p:cNvPr id="33" name="Text 31"/>
          <p:cNvSpPr/>
          <p:nvPr/>
        </p:nvSpPr>
        <p:spPr>
          <a:xfrm>
            <a:off x="594360" y="2167128"/>
            <a:ext cx="4389120" cy="109728"/>
          </a:xfrm>
          <a:prstGeom prst="rect">
            <a:avLst/>
          </a:prstGeom>
          <a:noFill/>
          <a:ln/>
        </p:spPr>
        <p:txBody>
          <a:bodyPr wrap="square" rtlCol="0" anchor="ctr"/>
          <a:lstStyle/>
          <a:p>
            <a:pPr marL="0" indent="0">
              <a:buNone/>
            </a:pPr>
            <a:r>
              <a:rPr lang="en-US" sz="1500" dirty="0">
                <a:solidFill>
                  <a:srgbClr val="1F2A25"/>
                </a:solidFill>
              </a:rPr>
              <a:t>CA vaches (tomme + beurre)</a:t>
            </a:r>
            <a:endParaRPr lang="en-US" sz="1500" dirty="0"/>
          </a:p>
        </p:txBody>
      </p:sp>
      <p:sp>
        <p:nvSpPr>
          <p:cNvPr id="34" name="Text 32"/>
          <p:cNvSpPr/>
          <p:nvPr/>
        </p:nvSpPr>
        <p:spPr>
          <a:xfrm>
            <a:off x="5166360" y="2157984"/>
            <a:ext cx="1920240" cy="109728"/>
          </a:xfrm>
          <a:prstGeom prst="rect">
            <a:avLst/>
          </a:prstGeom>
          <a:noFill/>
          <a:ln/>
        </p:spPr>
        <p:txBody>
          <a:bodyPr wrap="square" rtlCol="0" anchor="ctr"/>
          <a:lstStyle/>
          <a:p>
            <a:pPr marL="0" indent="0" algn="ctr">
              <a:buNone/>
            </a:pPr>
            <a:r>
              <a:rPr lang="en-US" sz="1500" dirty="0">
                <a:solidFill>
                  <a:srgbClr val="1F2A25"/>
                </a:solidFill>
              </a:rPr>
              <a:t>159 067 €</a:t>
            </a:r>
            <a:endParaRPr lang="en-US" sz="1500" dirty="0"/>
          </a:p>
        </p:txBody>
      </p:sp>
      <p:sp>
        <p:nvSpPr>
          <p:cNvPr id="35" name="Text 33"/>
          <p:cNvSpPr/>
          <p:nvPr/>
        </p:nvSpPr>
        <p:spPr>
          <a:xfrm>
            <a:off x="7360920" y="2157984"/>
            <a:ext cx="1920240" cy="109728"/>
          </a:xfrm>
          <a:prstGeom prst="rect">
            <a:avLst/>
          </a:prstGeom>
          <a:noFill/>
          <a:ln/>
        </p:spPr>
        <p:txBody>
          <a:bodyPr wrap="square" rtlCol="0" anchor="ctr"/>
          <a:lstStyle/>
          <a:p>
            <a:pPr marL="0" indent="0" algn="ctr">
              <a:buNone/>
            </a:pPr>
            <a:r>
              <a:rPr lang="en-US" sz="1500" dirty="0">
                <a:solidFill>
                  <a:srgbClr val="1F2A25"/>
                </a:solidFill>
              </a:rPr>
              <a:t>204 469 €</a:t>
            </a:r>
            <a:endParaRPr lang="en-US" sz="1500" dirty="0"/>
          </a:p>
        </p:txBody>
      </p:sp>
      <p:sp>
        <p:nvSpPr>
          <p:cNvPr id="36" name="Text 34"/>
          <p:cNvSpPr/>
          <p:nvPr/>
        </p:nvSpPr>
        <p:spPr>
          <a:xfrm>
            <a:off x="9464040" y="2157984"/>
            <a:ext cx="1920240" cy="109728"/>
          </a:xfrm>
          <a:prstGeom prst="rect">
            <a:avLst/>
          </a:prstGeom>
          <a:noFill/>
          <a:ln/>
        </p:spPr>
        <p:txBody>
          <a:bodyPr wrap="square" rtlCol="0" anchor="ctr"/>
          <a:lstStyle/>
          <a:p>
            <a:pPr marL="0" indent="0" algn="ctr">
              <a:buNone/>
            </a:pPr>
            <a:r>
              <a:rPr lang="en-US" sz="1500" dirty="0">
                <a:solidFill>
                  <a:srgbClr val="1F2A25"/>
                </a:solidFill>
              </a:rPr>
              <a:t>225 810 €</a:t>
            </a:r>
            <a:endParaRPr lang="en-US" sz="1500" dirty="0"/>
          </a:p>
        </p:txBody>
      </p:sp>
      <p:sp>
        <p:nvSpPr>
          <p:cNvPr id="37" name="Shape 35"/>
          <p:cNvSpPr/>
          <p:nvPr/>
        </p:nvSpPr>
        <p:spPr>
          <a:xfrm>
            <a:off x="502920" y="2423160"/>
            <a:ext cx="4572000" cy="347472"/>
          </a:xfrm>
          <a:prstGeom prst="rect">
            <a:avLst/>
          </a:prstGeom>
          <a:solidFill>
            <a:srgbClr val="F9FBFA"/>
          </a:solidFill>
          <a:ln w="12700">
            <a:solidFill>
              <a:srgbClr val="E1E8E3"/>
            </a:solidFill>
            <a:prstDash val="solid"/>
          </a:ln>
        </p:spPr>
        <p:txBody>
          <a:bodyPr/>
          <a:lstStyle/>
          <a:p>
            <a:endParaRPr lang="fr-FR"/>
          </a:p>
        </p:txBody>
      </p:sp>
      <p:sp>
        <p:nvSpPr>
          <p:cNvPr id="38" name="Shape 36"/>
          <p:cNvSpPr/>
          <p:nvPr/>
        </p:nvSpPr>
        <p:spPr>
          <a:xfrm>
            <a:off x="5120640" y="2423160"/>
            <a:ext cx="2011680" cy="347472"/>
          </a:xfrm>
          <a:prstGeom prst="rect">
            <a:avLst/>
          </a:prstGeom>
          <a:solidFill>
            <a:srgbClr val="F9FBFA"/>
          </a:solidFill>
          <a:ln w="12700">
            <a:solidFill>
              <a:srgbClr val="E1E8E3"/>
            </a:solidFill>
            <a:prstDash val="solid"/>
          </a:ln>
        </p:spPr>
        <p:txBody>
          <a:bodyPr/>
          <a:lstStyle/>
          <a:p>
            <a:endParaRPr lang="fr-FR"/>
          </a:p>
        </p:txBody>
      </p:sp>
      <p:sp>
        <p:nvSpPr>
          <p:cNvPr id="39" name="Shape 37"/>
          <p:cNvSpPr/>
          <p:nvPr/>
        </p:nvSpPr>
        <p:spPr>
          <a:xfrm>
            <a:off x="7315200" y="2423160"/>
            <a:ext cx="2011680" cy="347472"/>
          </a:xfrm>
          <a:prstGeom prst="rect">
            <a:avLst/>
          </a:prstGeom>
          <a:solidFill>
            <a:srgbClr val="F9FBFA"/>
          </a:solidFill>
          <a:ln w="12700">
            <a:solidFill>
              <a:srgbClr val="E1E8E3"/>
            </a:solidFill>
            <a:prstDash val="solid"/>
          </a:ln>
        </p:spPr>
        <p:txBody>
          <a:bodyPr/>
          <a:lstStyle/>
          <a:p>
            <a:endParaRPr lang="fr-FR"/>
          </a:p>
        </p:txBody>
      </p:sp>
      <p:sp>
        <p:nvSpPr>
          <p:cNvPr id="40" name="Shape 38"/>
          <p:cNvSpPr/>
          <p:nvPr/>
        </p:nvSpPr>
        <p:spPr>
          <a:xfrm>
            <a:off x="9418320" y="2423160"/>
            <a:ext cx="2011680" cy="347472"/>
          </a:xfrm>
          <a:prstGeom prst="rect">
            <a:avLst/>
          </a:prstGeom>
          <a:solidFill>
            <a:srgbClr val="F9FBFA"/>
          </a:solidFill>
          <a:ln w="12700">
            <a:solidFill>
              <a:srgbClr val="E1E8E3"/>
            </a:solidFill>
            <a:prstDash val="solid"/>
          </a:ln>
        </p:spPr>
        <p:txBody>
          <a:bodyPr/>
          <a:lstStyle/>
          <a:p>
            <a:endParaRPr lang="fr-FR"/>
          </a:p>
        </p:txBody>
      </p:sp>
      <p:sp>
        <p:nvSpPr>
          <p:cNvPr id="41" name="Text 39"/>
          <p:cNvSpPr/>
          <p:nvPr/>
        </p:nvSpPr>
        <p:spPr>
          <a:xfrm>
            <a:off x="594360" y="2514600"/>
            <a:ext cx="4389120" cy="109728"/>
          </a:xfrm>
          <a:prstGeom prst="rect">
            <a:avLst/>
          </a:prstGeom>
          <a:noFill/>
          <a:ln/>
        </p:spPr>
        <p:txBody>
          <a:bodyPr wrap="square" rtlCol="0" anchor="ctr"/>
          <a:lstStyle/>
          <a:p>
            <a:pPr marL="0" indent="0">
              <a:buNone/>
            </a:pPr>
            <a:r>
              <a:rPr lang="en-US" sz="1500" dirty="0">
                <a:solidFill>
                  <a:srgbClr val="1F2A25"/>
                </a:solidFill>
              </a:rPr>
              <a:t>Vente veaux</a:t>
            </a:r>
            <a:endParaRPr lang="en-US" sz="1500" dirty="0"/>
          </a:p>
        </p:txBody>
      </p:sp>
      <p:sp>
        <p:nvSpPr>
          <p:cNvPr id="42" name="Text 40"/>
          <p:cNvSpPr/>
          <p:nvPr/>
        </p:nvSpPr>
        <p:spPr>
          <a:xfrm>
            <a:off x="5166360" y="2505456"/>
            <a:ext cx="1920240" cy="109728"/>
          </a:xfrm>
          <a:prstGeom prst="rect">
            <a:avLst/>
          </a:prstGeom>
          <a:noFill/>
          <a:ln/>
        </p:spPr>
        <p:txBody>
          <a:bodyPr wrap="square" rtlCol="0" anchor="ctr"/>
          <a:lstStyle/>
          <a:p>
            <a:pPr marL="0" indent="0" algn="ctr">
              <a:buNone/>
            </a:pPr>
            <a:r>
              <a:rPr lang="en-US" sz="1500" dirty="0">
                <a:solidFill>
                  <a:srgbClr val="1F2A25"/>
                </a:solidFill>
              </a:rPr>
              <a:t>2 520 €</a:t>
            </a:r>
            <a:endParaRPr lang="en-US" sz="1500" dirty="0"/>
          </a:p>
        </p:txBody>
      </p:sp>
      <p:sp>
        <p:nvSpPr>
          <p:cNvPr id="43" name="Text 41"/>
          <p:cNvSpPr/>
          <p:nvPr/>
        </p:nvSpPr>
        <p:spPr>
          <a:xfrm>
            <a:off x="7360920" y="2505456"/>
            <a:ext cx="1920240" cy="109728"/>
          </a:xfrm>
          <a:prstGeom prst="rect">
            <a:avLst/>
          </a:prstGeom>
          <a:noFill/>
          <a:ln/>
        </p:spPr>
        <p:txBody>
          <a:bodyPr wrap="square" rtlCol="0" anchor="ctr"/>
          <a:lstStyle/>
          <a:p>
            <a:pPr marL="0" indent="0" algn="ctr">
              <a:buNone/>
            </a:pPr>
            <a:r>
              <a:rPr lang="en-US" sz="1500" dirty="0">
                <a:solidFill>
                  <a:srgbClr val="1F2A25"/>
                </a:solidFill>
              </a:rPr>
              <a:t>3 240 €</a:t>
            </a:r>
            <a:endParaRPr lang="en-US" sz="1500" dirty="0"/>
          </a:p>
        </p:txBody>
      </p:sp>
      <p:sp>
        <p:nvSpPr>
          <p:cNvPr id="44" name="Text 42"/>
          <p:cNvSpPr/>
          <p:nvPr/>
        </p:nvSpPr>
        <p:spPr>
          <a:xfrm>
            <a:off x="9464040" y="2505456"/>
            <a:ext cx="1920240" cy="109728"/>
          </a:xfrm>
          <a:prstGeom prst="rect">
            <a:avLst/>
          </a:prstGeom>
          <a:noFill/>
          <a:ln/>
        </p:spPr>
        <p:txBody>
          <a:bodyPr wrap="square" rtlCol="0" anchor="ctr"/>
          <a:lstStyle/>
          <a:p>
            <a:pPr marL="0" indent="0" algn="ctr">
              <a:buNone/>
            </a:pPr>
            <a:r>
              <a:rPr lang="en-US" sz="1500" dirty="0">
                <a:solidFill>
                  <a:srgbClr val="1F2A25"/>
                </a:solidFill>
              </a:rPr>
              <a:t>3 600 €</a:t>
            </a:r>
            <a:endParaRPr lang="en-US" sz="1500" dirty="0"/>
          </a:p>
        </p:txBody>
      </p:sp>
      <p:sp>
        <p:nvSpPr>
          <p:cNvPr id="45" name="Shape 43"/>
          <p:cNvSpPr/>
          <p:nvPr/>
        </p:nvSpPr>
        <p:spPr>
          <a:xfrm>
            <a:off x="502920" y="2770632"/>
            <a:ext cx="4572000" cy="347472"/>
          </a:xfrm>
          <a:prstGeom prst="rect">
            <a:avLst/>
          </a:prstGeom>
          <a:solidFill>
            <a:srgbClr val="E7F0EB"/>
          </a:solidFill>
          <a:ln w="12700">
            <a:solidFill>
              <a:srgbClr val="E1E8E3"/>
            </a:solidFill>
            <a:prstDash val="solid"/>
          </a:ln>
        </p:spPr>
        <p:txBody>
          <a:bodyPr/>
          <a:lstStyle/>
          <a:p>
            <a:endParaRPr lang="fr-FR"/>
          </a:p>
        </p:txBody>
      </p:sp>
      <p:sp>
        <p:nvSpPr>
          <p:cNvPr id="46" name="Shape 44"/>
          <p:cNvSpPr/>
          <p:nvPr/>
        </p:nvSpPr>
        <p:spPr>
          <a:xfrm>
            <a:off x="5120640" y="2770632"/>
            <a:ext cx="2011680" cy="347472"/>
          </a:xfrm>
          <a:prstGeom prst="rect">
            <a:avLst/>
          </a:prstGeom>
          <a:solidFill>
            <a:srgbClr val="E7F0EB"/>
          </a:solidFill>
          <a:ln w="12700">
            <a:solidFill>
              <a:srgbClr val="E1E8E3"/>
            </a:solidFill>
            <a:prstDash val="solid"/>
          </a:ln>
        </p:spPr>
        <p:txBody>
          <a:bodyPr/>
          <a:lstStyle/>
          <a:p>
            <a:endParaRPr lang="fr-FR"/>
          </a:p>
        </p:txBody>
      </p:sp>
      <p:sp>
        <p:nvSpPr>
          <p:cNvPr id="47" name="Shape 45"/>
          <p:cNvSpPr/>
          <p:nvPr/>
        </p:nvSpPr>
        <p:spPr>
          <a:xfrm>
            <a:off x="7315200" y="2770632"/>
            <a:ext cx="2011680" cy="347472"/>
          </a:xfrm>
          <a:prstGeom prst="rect">
            <a:avLst/>
          </a:prstGeom>
          <a:solidFill>
            <a:srgbClr val="E7F0EB"/>
          </a:solidFill>
          <a:ln w="12700">
            <a:solidFill>
              <a:srgbClr val="E1E8E3"/>
            </a:solidFill>
            <a:prstDash val="solid"/>
          </a:ln>
        </p:spPr>
        <p:txBody>
          <a:bodyPr/>
          <a:lstStyle/>
          <a:p>
            <a:endParaRPr lang="fr-FR"/>
          </a:p>
        </p:txBody>
      </p:sp>
      <p:sp>
        <p:nvSpPr>
          <p:cNvPr id="48" name="Shape 46"/>
          <p:cNvSpPr/>
          <p:nvPr/>
        </p:nvSpPr>
        <p:spPr>
          <a:xfrm>
            <a:off x="9418320" y="2770632"/>
            <a:ext cx="2011680" cy="347472"/>
          </a:xfrm>
          <a:prstGeom prst="rect">
            <a:avLst/>
          </a:prstGeom>
          <a:solidFill>
            <a:srgbClr val="E7F0EB"/>
          </a:solidFill>
          <a:ln w="12700">
            <a:solidFill>
              <a:srgbClr val="E1E8E3"/>
            </a:solidFill>
            <a:prstDash val="solid"/>
          </a:ln>
        </p:spPr>
        <p:txBody>
          <a:bodyPr/>
          <a:lstStyle/>
          <a:p>
            <a:endParaRPr lang="fr-FR"/>
          </a:p>
        </p:txBody>
      </p:sp>
      <p:sp>
        <p:nvSpPr>
          <p:cNvPr id="49" name="Text 47"/>
          <p:cNvSpPr/>
          <p:nvPr/>
        </p:nvSpPr>
        <p:spPr>
          <a:xfrm>
            <a:off x="594360" y="2862072"/>
            <a:ext cx="4389120" cy="109728"/>
          </a:xfrm>
          <a:prstGeom prst="rect">
            <a:avLst/>
          </a:prstGeom>
          <a:noFill/>
          <a:ln/>
        </p:spPr>
        <p:txBody>
          <a:bodyPr wrap="square" rtlCol="0" anchor="ctr"/>
          <a:lstStyle/>
          <a:p>
            <a:pPr marL="0" indent="0">
              <a:buNone/>
            </a:pPr>
            <a:r>
              <a:rPr lang="en-US" sz="1500" b="1" dirty="0">
                <a:solidFill>
                  <a:srgbClr val="1F2A25"/>
                </a:solidFill>
              </a:rPr>
              <a:t>Chiffre d’affaires total</a:t>
            </a:r>
            <a:endParaRPr lang="en-US" sz="1500" dirty="0"/>
          </a:p>
        </p:txBody>
      </p:sp>
      <p:sp>
        <p:nvSpPr>
          <p:cNvPr id="50" name="Text 48"/>
          <p:cNvSpPr/>
          <p:nvPr/>
        </p:nvSpPr>
        <p:spPr>
          <a:xfrm>
            <a:off x="5166360" y="2852928"/>
            <a:ext cx="1920240" cy="109728"/>
          </a:xfrm>
          <a:prstGeom prst="rect">
            <a:avLst/>
          </a:prstGeom>
          <a:noFill/>
          <a:ln/>
        </p:spPr>
        <p:txBody>
          <a:bodyPr wrap="square" rtlCol="0" anchor="ctr"/>
          <a:lstStyle/>
          <a:p>
            <a:pPr marL="0" indent="0" algn="ctr">
              <a:buNone/>
            </a:pPr>
            <a:r>
              <a:rPr lang="en-US" sz="1500" b="1" dirty="0">
                <a:solidFill>
                  <a:srgbClr val="1F2A25"/>
                </a:solidFill>
              </a:rPr>
              <a:t>294 847 €</a:t>
            </a:r>
            <a:endParaRPr lang="en-US" sz="1500" dirty="0"/>
          </a:p>
        </p:txBody>
      </p:sp>
      <p:sp>
        <p:nvSpPr>
          <p:cNvPr id="51" name="Text 49"/>
          <p:cNvSpPr/>
          <p:nvPr/>
        </p:nvSpPr>
        <p:spPr>
          <a:xfrm>
            <a:off x="7360920" y="2852928"/>
            <a:ext cx="1920240" cy="109728"/>
          </a:xfrm>
          <a:prstGeom prst="rect">
            <a:avLst/>
          </a:prstGeom>
          <a:noFill/>
          <a:ln/>
        </p:spPr>
        <p:txBody>
          <a:bodyPr wrap="square" rtlCol="0" anchor="ctr"/>
          <a:lstStyle/>
          <a:p>
            <a:pPr marL="0" indent="0" algn="ctr">
              <a:buNone/>
            </a:pPr>
            <a:r>
              <a:rPr lang="en-US" sz="1500" b="1" dirty="0">
                <a:solidFill>
                  <a:srgbClr val="1F2A25"/>
                </a:solidFill>
              </a:rPr>
              <a:t>379 089 €</a:t>
            </a:r>
            <a:endParaRPr lang="en-US" sz="1500" dirty="0"/>
          </a:p>
        </p:txBody>
      </p:sp>
      <p:sp>
        <p:nvSpPr>
          <p:cNvPr id="52" name="Text 50"/>
          <p:cNvSpPr/>
          <p:nvPr/>
        </p:nvSpPr>
        <p:spPr>
          <a:xfrm>
            <a:off x="9464040" y="2852928"/>
            <a:ext cx="1920240" cy="109728"/>
          </a:xfrm>
          <a:prstGeom prst="rect">
            <a:avLst/>
          </a:prstGeom>
          <a:noFill/>
          <a:ln/>
        </p:spPr>
        <p:txBody>
          <a:bodyPr wrap="square" rtlCol="0" anchor="ctr"/>
          <a:lstStyle/>
          <a:p>
            <a:pPr marL="0" indent="0" algn="ctr">
              <a:buNone/>
            </a:pPr>
            <a:r>
              <a:rPr lang="en-US" sz="1500" b="1" dirty="0">
                <a:solidFill>
                  <a:srgbClr val="1F2A25"/>
                </a:solidFill>
              </a:rPr>
              <a:t>421 210 €</a:t>
            </a:r>
            <a:endParaRPr lang="en-US" sz="1500" dirty="0"/>
          </a:p>
        </p:txBody>
      </p:sp>
      <p:sp>
        <p:nvSpPr>
          <p:cNvPr id="53" name="Shape 51"/>
          <p:cNvSpPr/>
          <p:nvPr/>
        </p:nvSpPr>
        <p:spPr>
          <a:xfrm>
            <a:off x="502920" y="3118104"/>
            <a:ext cx="4572000" cy="347472"/>
          </a:xfrm>
          <a:prstGeom prst="rect">
            <a:avLst/>
          </a:prstGeom>
          <a:solidFill>
            <a:srgbClr val="F9FBFA"/>
          </a:solidFill>
          <a:ln w="12700">
            <a:solidFill>
              <a:srgbClr val="E1E8E3"/>
            </a:solidFill>
            <a:prstDash val="solid"/>
          </a:ln>
        </p:spPr>
        <p:txBody>
          <a:bodyPr/>
          <a:lstStyle/>
          <a:p>
            <a:endParaRPr lang="fr-FR"/>
          </a:p>
        </p:txBody>
      </p:sp>
      <p:sp>
        <p:nvSpPr>
          <p:cNvPr id="54" name="Shape 52"/>
          <p:cNvSpPr/>
          <p:nvPr/>
        </p:nvSpPr>
        <p:spPr>
          <a:xfrm>
            <a:off x="5120640" y="3118104"/>
            <a:ext cx="2011680" cy="347472"/>
          </a:xfrm>
          <a:prstGeom prst="rect">
            <a:avLst/>
          </a:prstGeom>
          <a:solidFill>
            <a:srgbClr val="F9FBFA"/>
          </a:solidFill>
          <a:ln w="12700">
            <a:solidFill>
              <a:srgbClr val="E1E8E3"/>
            </a:solidFill>
            <a:prstDash val="solid"/>
          </a:ln>
        </p:spPr>
        <p:txBody>
          <a:bodyPr/>
          <a:lstStyle/>
          <a:p>
            <a:endParaRPr lang="fr-FR"/>
          </a:p>
        </p:txBody>
      </p:sp>
      <p:sp>
        <p:nvSpPr>
          <p:cNvPr id="55" name="Shape 53"/>
          <p:cNvSpPr/>
          <p:nvPr/>
        </p:nvSpPr>
        <p:spPr>
          <a:xfrm>
            <a:off x="7315200" y="3118104"/>
            <a:ext cx="2011680" cy="347472"/>
          </a:xfrm>
          <a:prstGeom prst="rect">
            <a:avLst/>
          </a:prstGeom>
          <a:solidFill>
            <a:srgbClr val="F9FBFA"/>
          </a:solidFill>
          <a:ln w="12700">
            <a:solidFill>
              <a:srgbClr val="E1E8E3"/>
            </a:solidFill>
            <a:prstDash val="solid"/>
          </a:ln>
        </p:spPr>
        <p:txBody>
          <a:bodyPr/>
          <a:lstStyle/>
          <a:p>
            <a:endParaRPr lang="fr-FR"/>
          </a:p>
        </p:txBody>
      </p:sp>
      <p:sp>
        <p:nvSpPr>
          <p:cNvPr id="56" name="Shape 54"/>
          <p:cNvSpPr/>
          <p:nvPr/>
        </p:nvSpPr>
        <p:spPr>
          <a:xfrm>
            <a:off x="9418320" y="3118104"/>
            <a:ext cx="2011680" cy="347472"/>
          </a:xfrm>
          <a:prstGeom prst="rect">
            <a:avLst/>
          </a:prstGeom>
          <a:solidFill>
            <a:srgbClr val="F9FBFA"/>
          </a:solidFill>
          <a:ln w="12700">
            <a:solidFill>
              <a:srgbClr val="E1E8E3"/>
            </a:solidFill>
            <a:prstDash val="solid"/>
          </a:ln>
        </p:spPr>
        <p:txBody>
          <a:bodyPr/>
          <a:lstStyle/>
          <a:p>
            <a:endParaRPr lang="fr-FR"/>
          </a:p>
        </p:txBody>
      </p:sp>
      <p:sp>
        <p:nvSpPr>
          <p:cNvPr id="57" name="Text 55"/>
          <p:cNvSpPr/>
          <p:nvPr/>
        </p:nvSpPr>
        <p:spPr>
          <a:xfrm>
            <a:off x="594360" y="3209544"/>
            <a:ext cx="4389120" cy="109728"/>
          </a:xfrm>
          <a:prstGeom prst="rect">
            <a:avLst/>
          </a:prstGeom>
          <a:noFill/>
          <a:ln/>
        </p:spPr>
        <p:txBody>
          <a:bodyPr wrap="square" rtlCol="0" anchor="ctr"/>
          <a:lstStyle/>
          <a:p>
            <a:pPr marL="0" indent="0">
              <a:buNone/>
            </a:pPr>
            <a:r>
              <a:rPr lang="en-US" sz="1500" dirty="0">
                <a:solidFill>
                  <a:srgbClr val="1F2A25"/>
                </a:solidFill>
              </a:rPr>
              <a:t>Charges alimentation</a:t>
            </a:r>
            <a:endParaRPr lang="en-US" sz="1500" dirty="0"/>
          </a:p>
        </p:txBody>
      </p:sp>
      <p:sp>
        <p:nvSpPr>
          <p:cNvPr id="58" name="Text 56"/>
          <p:cNvSpPr/>
          <p:nvPr/>
        </p:nvSpPr>
        <p:spPr>
          <a:xfrm>
            <a:off x="5166360" y="3200400"/>
            <a:ext cx="1920240" cy="109728"/>
          </a:xfrm>
          <a:prstGeom prst="rect">
            <a:avLst/>
          </a:prstGeom>
          <a:noFill/>
          <a:ln/>
        </p:spPr>
        <p:txBody>
          <a:bodyPr wrap="square" rtlCol="0" anchor="ctr"/>
          <a:lstStyle/>
          <a:p>
            <a:pPr marL="0" indent="0" algn="ctr">
              <a:buNone/>
            </a:pPr>
            <a:r>
              <a:rPr lang="en-US" sz="1500" dirty="0">
                <a:solidFill>
                  <a:srgbClr val="1F2A25"/>
                </a:solidFill>
              </a:rPr>
              <a:t>47 000 €</a:t>
            </a:r>
            <a:endParaRPr lang="en-US" sz="1500" dirty="0"/>
          </a:p>
        </p:txBody>
      </p:sp>
      <p:sp>
        <p:nvSpPr>
          <p:cNvPr id="59" name="Text 57"/>
          <p:cNvSpPr/>
          <p:nvPr/>
        </p:nvSpPr>
        <p:spPr>
          <a:xfrm>
            <a:off x="7360920" y="3200400"/>
            <a:ext cx="1920240" cy="109728"/>
          </a:xfrm>
          <a:prstGeom prst="rect">
            <a:avLst/>
          </a:prstGeom>
          <a:noFill/>
          <a:ln/>
        </p:spPr>
        <p:txBody>
          <a:bodyPr wrap="square" rtlCol="0" anchor="ctr"/>
          <a:lstStyle/>
          <a:p>
            <a:pPr marL="0" indent="0" algn="ctr">
              <a:buNone/>
            </a:pPr>
            <a:r>
              <a:rPr lang="en-US" sz="1500" dirty="0">
                <a:solidFill>
                  <a:srgbClr val="1F2A25"/>
                </a:solidFill>
              </a:rPr>
              <a:t>59 000 €</a:t>
            </a:r>
            <a:endParaRPr lang="en-US" sz="1500" dirty="0"/>
          </a:p>
        </p:txBody>
      </p:sp>
      <p:sp>
        <p:nvSpPr>
          <p:cNvPr id="60" name="Text 58"/>
          <p:cNvSpPr/>
          <p:nvPr/>
        </p:nvSpPr>
        <p:spPr>
          <a:xfrm>
            <a:off x="9464040" y="3200400"/>
            <a:ext cx="1920240" cy="109728"/>
          </a:xfrm>
          <a:prstGeom prst="rect">
            <a:avLst/>
          </a:prstGeom>
          <a:noFill/>
          <a:ln/>
        </p:spPr>
        <p:txBody>
          <a:bodyPr wrap="square" rtlCol="0" anchor="ctr"/>
          <a:lstStyle/>
          <a:p>
            <a:pPr marL="0" indent="0" algn="ctr">
              <a:buNone/>
            </a:pPr>
            <a:r>
              <a:rPr lang="en-US" sz="1500" dirty="0">
                <a:solidFill>
                  <a:srgbClr val="1F2A25"/>
                </a:solidFill>
              </a:rPr>
              <a:t>66 000 €</a:t>
            </a:r>
            <a:endParaRPr lang="en-US" sz="1500" dirty="0"/>
          </a:p>
        </p:txBody>
      </p:sp>
      <p:sp>
        <p:nvSpPr>
          <p:cNvPr id="61" name="Shape 59"/>
          <p:cNvSpPr/>
          <p:nvPr/>
        </p:nvSpPr>
        <p:spPr>
          <a:xfrm>
            <a:off x="502920" y="3465576"/>
            <a:ext cx="4572000" cy="347472"/>
          </a:xfrm>
          <a:prstGeom prst="rect">
            <a:avLst/>
          </a:prstGeom>
          <a:solidFill>
            <a:srgbClr val="FFFFFF"/>
          </a:solidFill>
          <a:ln w="12700">
            <a:solidFill>
              <a:srgbClr val="E1E8E3"/>
            </a:solidFill>
            <a:prstDash val="solid"/>
          </a:ln>
        </p:spPr>
        <p:txBody>
          <a:bodyPr/>
          <a:lstStyle/>
          <a:p>
            <a:endParaRPr lang="fr-FR"/>
          </a:p>
        </p:txBody>
      </p:sp>
      <p:sp>
        <p:nvSpPr>
          <p:cNvPr id="62" name="Shape 60"/>
          <p:cNvSpPr/>
          <p:nvPr/>
        </p:nvSpPr>
        <p:spPr>
          <a:xfrm>
            <a:off x="5120640" y="3465576"/>
            <a:ext cx="2011680" cy="347472"/>
          </a:xfrm>
          <a:prstGeom prst="rect">
            <a:avLst/>
          </a:prstGeom>
          <a:solidFill>
            <a:srgbClr val="FFFFFF"/>
          </a:solidFill>
          <a:ln w="12700">
            <a:solidFill>
              <a:srgbClr val="E1E8E3"/>
            </a:solidFill>
            <a:prstDash val="solid"/>
          </a:ln>
        </p:spPr>
        <p:txBody>
          <a:bodyPr/>
          <a:lstStyle/>
          <a:p>
            <a:endParaRPr lang="fr-FR"/>
          </a:p>
        </p:txBody>
      </p:sp>
      <p:sp>
        <p:nvSpPr>
          <p:cNvPr id="63" name="Shape 61"/>
          <p:cNvSpPr/>
          <p:nvPr/>
        </p:nvSpPr>
        <p:spPr>
          <a:xfrm>
            <a:off x="7315200" y="3465576"/>
            <a:ext cx="2011680" cy="347472"/>
          </a:xfrm>
          <a:prstGeom prst="rect">
            <a:avLst/>
          </a:prstGeom>
          <a:solidFill>
            <a:srgbClr val="FFFFFF"/>
          </a:solidFill>
          <a:ln w="12700">
            <a:solidFill>
              <a:srgbClr val="E1E8E3"/>
            </a:solidFill>
            <a:prstDash val="solid"/>
          </a:ln>
        </p:spPr>
        <p:txBody>
          <a:bodyPr/>
          <a:lstStyle/>
          <a:p>
            <a:endParaRPr lang="fr-FR"/>
          </a:p>
        </p:txBody>
      </p:sp>
      <p:sp>
        <p:nvSpPr>
          <p:cNvPr id="64" name="Shape 62"/>
          <p:cNvSpPr/>
          <p:nvPr/>
        </p:nvSpPr>
        <p:spPr>
          <a:xfrm>
            <a:off x="9418320" y="3465576"/>
            <a:ext cx="2011680" cy="347472"/>
          </a:xfrm>
          <a:prstGeom prst="rect">
            <a:avLst/>
          </a:prstGeom>
          <a:solidFill>
            <a:srgbClr val="FFFFFF"/>
          </a:solidFill>
          <a:ln w="12700">
            <a:solidFill>
              <a:srgbClr val="E1E8E3"/>
            </a:solidFill>
            <a:prstDash val="solid"/>
          </a:ln>
        </p:spPr>
        <p:txBody>
          <a:bodyPr/>
          <a:lstStyle/>
          <a:p>
            <a:endParaRPr lang="fr-FR"/>
          </a:p>
        </p:txBody>
      </p:sp>
      <p:sp>
        <p:nvSpPr>
          <p:cNvPr id="65" name="Text 63"/>
          <p:cNvSpPr/>
          <p:nvPr/>
        </p:nvSpPr>
        <p:spPr>
          <a:xfrm>
            <a:off x="594360" y="3557016"/>
            <a:ext cx="4389120" cy="109728"/>
          </a:xfrm>
          <a:prstGeom prst="rect">
            <a:avLst/>
          </a:prstGeom>
          <a:noFill/>
          <a:ln/>
        </p:spPr>
        <p:txBody>
          <a:bodyPr wrap="square" rtlCol="0" anchor="ctr"/>
          <a:lstStyle/>
          <a:p>
            <a:pPr marL="0" indent="0">
              <a:buNone/>
            </a:pPr>
            <a:r>
              <a:rPr lang="en-US" sz="1500" dirty="0">
                <a:solidFill>
                  <a:srgbClr val="1F2A25"/>
                </a:solidFill>
              </a:rPr>
              <a:t>Vétérinaire / repro / sanitaire</a:t>
            </a:r>
            <a:endParaRPr lang="en-US" sz="1500" dirty="0"/>
          </a:p>
        </p:txBody>
      </p:sp>
      <p:sp>
        <p:nvSpPr>
          <p:cNvPr id="66" name="Text 64"/>
          <p:cNvSpPr/>
          <p:nvPr/>
        </p:nvSpPr>
        <p:spPr>
          <a:xfrm>
            <a:off x="5166360" y="3547872"/>
            <a:ext cx="1920240" cy="109728"/>
          </a:xfrm>
          <a:prstGeom prst="rect">
            <a:avLst/>
          </a:prstGeom>
          <a:noFill/>
          <a:ln/>
        </p:spPr>
        <p:txBody>
          <a:bodyPr wrap="square" rtlCol="0" anchor="ctr"/>
          <a:lstStyle/>
          <a:p>
            <a:pPr marL="0" indent="0" algn="ctr">
              <a:buNone/>
            </a:pPr>
            <a:r>
              <a:rPr lang="en-US" sz="1500" dirty="0">
                <a:solidFill>
                  <a:srgbClr val="1F2A25"/>
                </a:solidFill>
              </a:rPr>
              <a:t>11 000 €</a:t>
            </a:r>
            <a:endParaRPr lang="en-US" sz="1500" dirty="0"/>
          </a:p>
        </p:txBody>
      </p:sp>
      <p:sp>
        <p:nvSpPr>
          <p:cNvPr id="67" name="Text 65"/>
          <p:cNvSpPr/>
          <p:nvPr/>
        </p:nvSpPr>
        <p:spPr>
          <a:xfrm>
            <a:off x="7360920" y="3547872"/>
            <a:ext cx="1920240" cy="109728"/>
          </a:xfrm>
          <a:prstGeom prst="rect">
            <a:avLst/>
          </a:prstGeom>
          <a:noFill/>
          <a:ln/>
        </p:spPr>
        <p:txBody>
          <a:bodyPr wrap="square" rtlCol="0" anchor="ctr"/>
          <a:lstStyle/>
          <a:p>
            <a:pPr marL="0" indent="0" algn="ctr">
              <a:buNone/>
            </a:pPr>
            <a:r>
              <a:rPr lang="en-US" sz="1500" dirty="0">
                <a:solidFill>
                  <a:srgbClr val="1F2A25"/>
                </a:solidFill>
              </a:rPr>
              <a:t>12 000 €</a:t>
            </a:r>
            <a:endParaRPr lang="en-US" sz="1500" dirty="0"/>
          </a:p>
        </p:txBody>
      </p:sp>
      <p:sp>
        <p:nvSpPr>
          <p:cNvPr id="68" name="Text 66"/>
          <p:cNvSpPr/>
          <p:nvPr/>
        </p:nvSpPr>
        <p:spPr>
          <a:xfrm>
            <a:off x="9464040" y="3547872"/>
            <a:ext cx="1920240" cy="109728"/>
          </a:xfrm>
          <a:prstGeom prst="rect">
            <a:avLst/>
          </a:prstGeom>
          <a:noFill/>
          <a:ln/>
        </p:spPr>
        <p:txBody>
          <a:bodyPr wrap="square" rtlCol="0" anchor="ctr"/>
          <a:lstStyle/>
          <a:p>
            <a:pPr marL="0" indent="0" algn="ctr">
              <a:buNone/>
            </a:pPr>
            <a:r>
              <a:rPr lang="en-US" sz="1500" dirty="0">
                <a:solidFill>
                  <a:srgbClr val="1F2A25"/>
                </a:solidFill>
              </a:rPr>
              <a:t>13 000 €</a:t>
            </a:r>
            <a:endParaRPr lang="en-US" sz="1500" dirty="0"/>
          </a:p>
        </p:txBody>
      </p:sp>
      <p:sp>
        <p:nvSpPr>
          <p:cNvPr id="69" name="Shape 67"/>
          <p:cNvSpPr/>
          <p:nvPr/>
        </p:nvSpPr>
        <p:spPr>
          <a:xfrm>
            <a:off x="502920" y="3813048"/>
            <a:ext cx="4572000" cy="347472"/>
          </a:xfrm>
          <a:prstGeom prst="rect">
            <a:avLst/>
          </a:prstGeom>
          <a:solidFill>
            <a:srgbClr val="F9FBFA"/>
          </a:solidFill>
          <a:ln w="12700">
            <a:solidFill>
              <a:srgbClr val="E1E8E3"/>
            </a:solidFill>
            <a:prstDash val="solid"/>
          </a:ln>
        </p:spPr>
        <p:txBody>
          <a:bodyPr/>
          <a:lstStyle/>
          <a:p>
            <a:endParaRPr lang="fr-FR"/>
          </a:p>
        </p:txBody>
      </p:sp>
      <p:sp>
        <p:nvSpPr>
          <p:cNvPr id="70" name="Shape 68"/>
          <p:cNvSpPr/>
          <p:nvPr/>
        </p:nvSpPr>
        <p:spPr>
          <a:xfrm>
            <a:off x="5120640" y="3813048"/>
            <a:ext cx="2011680" cy="347472"/>
          </a:xfrm>
          <a:prstGeom prst="rect">
            <a:avLst/>
          </a:prstGeom>
          <a:solidFill>
            <a:srgbClr val="F9FBFA"/>
          </a:solidFill>
          <a:ln w="12700">
            <a:solidFill>
              <a:srgbClr val="E1E8E3"/>
            </a:solidFill>
            <a:prstDash val="solid"/>
          </a:ln>
        </p:spPr>
        <p:txBody>
          <a:bodyPr/>
          <a:lstStyle/>
          <a:p>
            <a:endParaRPr lang="fr-FR"/>
          </a:p>
        </p:txBody>
      </p:sp>
      <p:sp>
        <p:nvSpPr>
          <p:cNvPr id="71" name="Shape 69"/>
          <p:cNvSpPr/>
          <p:nvPr/>
        </p:nvSpPr>
        <p:spPr>
          <a:xfrm>
            <a:off x="7315200" y="3813048"/>
            <a:ext cx="2011680" cy="347472"/>
          </a:xfrm>
          <a:prstGeom prst="rect">
            <a:avLst/>
          </a:prstGeom>
          <a:solidFill>
            <a:srgbClr val="F9FBFA"/>
          </a:solidFill>
          <a:ln w="12700">
            <a:solidFill>
              <a:srgbClr val="E1E8E3"/>
            </a:solidFill>
            <a:prstDash val="solid"/>
          </a:ln>
        </p:spPr>
        <p:txBody>
          <a:bodyPr/>
          <a:lstStyle/>
          <a:p>
            <a:endParaRPr lang="fr-FR"/>
          </a:p>
        </p:txBody>
      </p:sp>
      <p:sp>
        <p:nvSpPr>
          <p:cNvPr id="72" name="Shape 70"/>
          <p:cNvSpPr/>
          <p:nvPr/>
        </p:nvSpPr>
        <p:spPr>
          <a:xfrm>
            <a:off x="9418320" y="3813048"/>
            <a:ext cx="2011680" cy="347472"/>
          </a:xfrm>
          <a:prstGeom prst="rect">
            <a:avLst/>
          </a:prstGeom>
          <a:solidFill>
            <a:srgbClr val="F9FBFA"/>
          </a:solidFill>
          <a:ln w="12700">
            <a:solidFill>
              <a:srgbClr val="E1E8E3"/>
            </a:solidFill>
            <a:prstDash val="solid"/>
          </a:ln>
        </p:spPr>
        <p:txBody>
          <a:bodyPr/>
          <a:lstStyle/>
          <a:p>
            <a:endParaRPr lang="fr-FR"/>
          </a:p>
        </p:txBody>
      </p:sp>
      <p:sp>
        <p:nvSpPr>
          <p:cNvPr id="73" name="Text 71"/>
          <p:cNvSpPr/>
          <p:nvPr/>
        </p:nvSpPr>
        <p:spPr>
          <a:xfrm>
            <a:off x="594360" y="3904488"/>
            <a:ext cx="4389120" cy="109728"/>
          </a:xfrm>
          <a:prstGeom prst="rect">
            <a:avLst/>
          </a:prstGeom>
          <a:noFill/>
          <a:ln/>
        </p:spPr>
        <p:txBody>
          <a:bodyPr wrap="square" rtlCol="0" anchor="ctr"/>
          <a:lstStyle/>
          <a:p>
            <a:pPr marL="0" indent="0">
              <a:buNone/>
            </a:pPr>
            <a:r>
              <a:rPr lang="en-US" sz="1500" dirty="0">
                <a:solidFill>
                  <a:srgbClr val="1F2A25"/>
                </a:solidFill>
              </a:rPr>
              <a:t>Consommables transformation / emballages</a:t>
            </a:r>
            <a:endParaRPr lang="en-US" sz="1500" dirty="0"/>
          </a:p>
        </p:txBody>
      </p:sp>
      <p:sp>
        <p:nvSpPr>
          <p:cNvPr id="74" name="Text 72"/>
          <p:cNvSpPr/>
          <p:nvPr/>
        </p:nvSpPr>
        <p:spPr>
          <a:xfrm>
            <a:off x="5166360" y="3895344"/>
            <a:ext cx="1920240" cy="109728"/>
          </a:xfrm>
          <a:prstGeom prst="rect">
            <a:avLst/>
          </a:prstGeom>
          <a:noFill/>
          <a:ln/>
        </p:spPr>
        <p:txBody>
          <a:bodyPr wrap="square" rtlCol="0" anchor="ctr"/>
          <a:lstStyle/>
          <a:p>
            <a:pPr marL="0" indent="0" algn="ctr">
              <a:buNone/>
            </a:pPr>
            <a:r>
              <a:rPr lang="en-US" sz="1500" dirty="0">
                <a:solidFill>
                  <a:srgbClr val="1F2A25"/>
                </a:solidFill>
              </a:rPr>
              <a:t>21 000 €</a:t>
            </a:r>
            <a:endParaRPr lang="en-US" sz="1500" dirty="0"/>
          </a:p>
        </p:txBody>
      </p:sp>
      <p:sp>
        <p:nvSpPr>
          <p:cNvPr id="75" name="Text 73"/>
          <p:cNvSpPr/>
          <p:nvPr/>
        </p:nvSpPr>
        <p:spPr>
          <a:xfrm>
            <a:off x="7360920" y="3895344"/>
            <a:ext cx="1920240" cy="109728"/>
          </a:xfrm>
          <a:prstGeom prst="rect">
            <a:avLst/>
          </a:prstGeom>
          <a:noFill/>
          <a:ln/>
        </p:spPr>
        <p:txBody>
          <a:bodyPr wrap="square" rtlCol="0" anchor="ctr"/>
          <a:lstStyle/>
          <a:p>
            <a:pPr marL="0" indent="0" algn="ctr">
              <a:buNone/>
            </a:pPr>
            <a:r>
              <a:rPr lang="en-US" sz="1500" dirty="0">
                <a:solidFill>
                  <a:srgbClr val="1F2A25"/>
                </a:solidFill>
              </a:rPr>
              <a:t>25 000 €</a:t>
            </a:r>
            <a:endParaRPr lang="en-US" sz="1500" dirty="0"/>
          </a:p>
        </p:txBody>
      </p:sp>
      <p:sp>
        <p:nvSpPr>
          <p:cNvPr id="76" name="Text 74"/>
          <p:cNvSpPr/>
          <p:nvPr/>
        </p:nvSpPr>
        <p:spPr>
          <a:xfrm>
            <a:off x="9464040" y="3895344"/>
            <a:ext cx="1920240" cy="109728"/>
          </a:xfrm>
          <a:prstGeom prst="rect">
            <a:avLst/>
          </a:prstGeom>
          <a:noFill/>
          <a:ln/>
        </p:spPr>
        <p:txBody>
          <a:bodyPr wrap="square" rtlCol="0" anchor="ctr"/>
          <a:lstStyle/>
          <a:p>
            <a:pPr marL="0" indent="0" algn="ctr">
              <a:buNone/>
            </a:pPr>
            <a:r>
              <a:rPr lang="en-US" sz="1500" dirty="0">
                <a:solidFill>
                  <a:srgbClr val="1F2A25"/>
                </a:solidFill>
              </a:rPr>
              <a:t>27 000 €</a:t>
            </a:r>
            <a:endParaRPr lang="en-US" sz="1500" dirty="0"/>
          </a:p>
        </p:txBody>
      </p:sp>
      <p:sp>
        <p:nvSpPr>
          <p:cNvPr id="77" name="Shape 75"/>
          <p:cNvSpPr/>
          <p:nvPr/>
        </p:nvSpPr>
        <p:spPr>
          <a:xfrm>
            <a:off x="502920" y="4160520"/>
            <a:ext cx="4572000" cy="347472"/>
          </a:xfrm>
          <a:prstGeom prst="rect">
            <a:avLst/>
          </a:prstGeom>
          <a:solidFill>
            <a:srgbClr val="FFFFFF"/>
          </a:solidFill>
          <a:ln w="12700">
            <a:solidFill>
              <a:srgbClr val="E1E8E3"/>
            </a:solidFill>
            <a:prstDash val="solid"/>
          </a:ln>
        </p:spPr>
        <p:txBody>
          <a:bodyPr/>
          <a:lstStyle/>
          <a:p>
            <a:endParaRPr lang="fr-FR"/>
          </a:p>
        </p:txBody>
      </p:sp>
      <p:sp>
        <p:nvSpPr>
          <p:cNvPr id="78" name="Shape 76"/>
          <p:cNvSpPr/>
          <p:nvPr/>
        </p:nvSpPr>
        <p:spPr>
          <a:xfrm>
            <a:off x="5120640" y="4160520"/>
            <a:ext cx="2011680" cy="347472"/>
          </a:xfrm>
          <a:prstGeom prst="rect">
            <a:avLst/>
          </a:prstGeom>
          <a:solidFill>
            <a:srgbClr val="FFFFFF"/>
          </a:solidFill>
          <a:ln w="12700">
            <a:solidFill>
              <a:srgbClr val="E1E8E3"/>
            </a:solidFill>
            <a:prstDash val="solid"/>
          </a:ln>
        </p:spPr>
        <p:txBody>
          <a:bodyPr/>
          <a:lstStyle/>
          <a:p>
            <a:endParaRPr lang="fr-FR"/>
          </a:p>
        </p:txBody>
      </p:sp>
      <p:sp>
        <p:nvSpPr>
          <p:cNvPr id="79" name="Shape 77"/>
          <p:cNvSpPr/>
          <p:nvPr/>
        </p:nvSpPr>
        <p:spPr>
          <a:xfrm>
            <a:off x="7315200" y="4160520"/>
            <a:ext cx="2011680" cy="347472"/>
          </a:xfrm>
          <a:prstGeom prst="rect">
            <a:avLst/>
          </a:prstGeom>
          <a:solidFill>
            <a:srgbClr val="FFFFFF"/>
          </a:solidFill>
          <a:ln w="12700">
            <a:solidFill>
              <a:srgbClr val="E1E8E3"/>
            </a:solidFill>
            <a:prstDash val="solid"/>
          </a:ln>
        </p:spPr>
        <p:txBody>
          <a:bodyPr/>
          <a:lstStyle/>
          <a:p>
            <a:endParaRPr lang="fr-FR"/>
          </a:p>
        </p:txBody>
      </p:sp>
      <p:sp>
        <p:nvSpPr>
          <p:cNvPr id="80" name="Shape 78"/>
          <p:cNvSpPr/>
          <p:nvPr/>
        </p:nvSpPr>
        <p:spPr>
          <a:xfrm>
            <a:off x="9418320" y="4160520"/>
            <a:ext cx="2011680" cy="347472"/>
          </a:xfrm>
          <a:prstGeom prst="rect">
            <a:avLst/>
          </a:prstGeom>
          <a:solidFill>
            <a:srgbClr val="FFFFFF"/>
          </a:solidFill>
          <a:ln w="12700">
            <a:solidFill>
              <a:srgbClr val="E1E8E3"/>
            </a:solidFill>
            <a:prstDash val="solid"/>
          </a:ln>
        </p:spPr>
        <p:txBody>
          <a:bodyPr/>
          <a:lstStyle/>
          <a:p>
            <a:endParaRPr lang="fr-FR"/>
          </a:p>
        </p:txBody>
      </p:sp>
      <p:sp>
        <p:nvSpPr>
          <p:cNvPr id="81" name="Text 79"/>
          <p:cNvSpPr/>
          <p:nvPr/>
        </p:nvSpPr>
        <p:spPr>
          <a:xfrm>
            <a:off x="594360" y="4251960"/>
            <a:ext cx="4389120" cy="109728"/>
          </a:xfrm>
          <a:prstGeom prst="rect">
            <a:avLst/>
          </a:prstGeom>
          <a:noFill/>
          <a:ln/>
        </p:spPr>
        <p:txBody>
          <a:bodyPr wrap="square" rtlCol="0" anchor="ctr"/>
          <a:lstStyle/>
          <a:p>
            <a:pPr marL="0" indent="0">
              <a:buNone/>
            </a:pPr>
            <a:r>
              <a:rPr lang="en-US" sz="1500" dirty="0">
                <a:solidFill>
                  <a:srgbClr val="1F2A25"/>
                </a:solidFill>
              </a:rPr>
              <a:t>Énergie / eau / carburant</a:t>
            </a:r>
            <a:endParaRPr lang="en-US" sz="1500" dirty="0"/>
          </a:p>
        </p:txBody>
      </p:sp>
      <p:sp>
        <p:nvSpPr>
          <p:cNvPr id="82" name="Text 80"/>
          <p:cNvSpPr/>
          <p:nvPr/>
        </p:nvSpPr>
        <p:spPr>
          <a:xfrm>
            <a:off x="5166360" y="4242816"/>
            <a:ext cx="1920240" cy="109728"/>
          </a:xfrm>
          <a:prstGeom prst="rect">
            <a:avLst/>
          </a:prstGeom>
          <a:noFill/>
          <a:ln/>
        </p:spPr>
        <p:txBody>
          <a:bodyPr wrap="square" rtlCol="0" anchor="ctr"/>
          <a:lstStyle/>
          <a:p>
            <a:pPr marL="0" indent="0" algn="ctr">
              <a:buNone/>
            </a:pPr>
            <a:r>
              <a:rPr lang="en-US" sz="1500" dirty="0">
                <a:solidFill>
                  <a:srgbClr val="1F2A25"/>
                </a:solidFill>
              </a:rPr>
              <a:t>13 000 €</a:t>
            </a:r>
            <a:endParaRPr lang="en-US" sz="1500" dirty="0"/>
          </a:p>
        </p:txBody>
      </p:sp>
      <p:sp>
        <p:nvSpPr>
          <p:cNvPr id="83" name="Text 81"/>
          <p:cNvSpPr/>
          <p:nvPr/>
        </p:nvSpPr>
        <p:spPr>
          <a:xfrm>
            <a:off x="7360920" y="4242816"/>
            <a:ext cx="1920240" cy="109728"/>
          </a:xfrm>
          <a:prstGeom prst="rect">
            <a:avLst/>
          </a:prstGeom>
          <a:noFill/>
          <a:ln/>
        </p:spPr>
        <p:txBody>
          <a:bodyPr wrap="square" rtlCol="0" anchor="ctr"/>
          <a:lstStyle/>
          <a:p>
            <a:pPr marL="0" indent="0" algn="ctr">
              <a:buNone/>
            </a:pPr>
            <a:r>
              <a:rPr lang="en-US" sz="1500" dirty="0">
                <a:solidFill>
                  <a:srgbClr val="1F2A25"/>
                </a:solidFill>
              </a:rPr>
              <a:t>14 500 €</a:t>
            </a:r>
            <a:endParaRPr lang="en-US" sz="1500" dirty="0"/>
          </a:p>
        </p:txBody>
      </p:sp>
      <p:sp>
        <p:nvSpPr>
          <p:cNvPr id="84" name="Text 82"/>
          <p:cNvSpPr/>
          <p:nvPr/>
        </p:nvSpPr>
        <p:spPr>
          <a:xfrm>
            <a:off x="9464040" y="4242816"/>
            <a:ext cx="1920240" cy="109728"/>
          </a:xfrm>
          <a:prstGeom prst="rect">
            <a:avLst/>
          </a:prstGeom>
          <a:noFill/>
          <a:ln/>
        </p:spPr>
        <p:txBody>
          <a:bodyPr wrap="square" rtlCol="0" anchor="ctr"/>
          <a:lstStyle/>
          <a:p>
            <a:pPr marL="0" indent="0" algn="ctr">
              <a:buNone/>
            </a:pPr>
            <a:r>
              <a:rPr lang="en-US" sz="1500" dirty="0">
                <a:solidFill>
                  <a:srgbClr val="1F2A25"/>
                </a:solidFill>
              </a:rPr>
              <a:t>15 500 €</a:t>
            </a:r>
            <a:endParaRPr lang="en-US" sz="1500" dirty="0"/>
          </a:p>
        </p:txBody>
      </p:sp>
      <p:sp>
        <p:nvSpPr>
          <p:cNvPr id="85" name="Shape 83"/>
          <p:cNvSpPr/>
          <p:nvPr/>
        </p:nvSpPr>
        <p:spPr>
          <a:xfrm>
            <a:off x="502920" y="4507992"/>
            <a:ext cx="4572000" cy="347472"/>
          </a:xfrm>
          <a:prstGeom prst="rect">
            <a:avLst/>
          </a:prstGeom>
          <a:solidFill>
            <a:srgbClr val="F9FBFA"/>
          </a:solidFill>
          <a:ln w="12700">
            <a:solidFill>
              <a:srgbClr val="E1E8E3"/>
            </a:solidFill>
            <a:prstDash val="solid"/>
          </a:ln>
        </p:spPr>
        <p:txBody>
          <a:bodyPr/>
          <a:lstStyle/>
          <a:p>
            <a:endParaRPr lang="fr-FR"/>
          </a:p>
        </p:txBody>
      </p:sp>
      <p:sp>
        <p:nvSpPr>
          <p:cNvPr id="86" name="Shape 84"/>
          <p:cNvSpPr/>
          <p:nvPr/>
        </p:nvSpPr>
        <p:spPr>
          <a:xfrm>
            <a:off x="5120640" y="4507992"/>
            <a:ext cx="2011680" cy="347472"/>
          </a:xfrm>
          <a:prstGeom prst="rect">
            <a:avLst/>
          </a:prstGeom>
          <a:solidFill>
            <a:srgbClr val="F9FBFA"/>
          </a:solidFill>
          <a:ln w="12700">
            <a:solidFill>
              <a:srgbClr val="E1E8E3"/>
            </a:solidFill>
            <a:prstDash val="solid"/>
          </a:ln>
        </p:spPr>
        <p:txBody>
          <a:bodyPr/>
          <a:lstStyle/>
          <a:p>
            <a:endParaRPr lang="fr-FR"/>
          </a:p>
        </p:txBody>
      </p:sp>
      <p:sp>
        <p:nvSpPr>
          <p:cNvPr id="87" name="Shape 85"/>
          <p:cNvSpPr/>
          <p:nvPr/>
        </p:nvSpPr>
        <p:spPr>
          <a:xfrm>
            <a:off x="7315200" y="4507992"/>
            <a:ext cx="2011680" cy="347472"/>
          </a:xfrm>
          <a:prstGeom prst="rect">
            <a:avLst/>
          </a:prstGeom>
          <a:solidFill>
            <a:srgbClr val="F9FBFA"/>
          </a:solidFill>
          <a:ln w="12700">
            <a:solidFill>
              <a:srgbClr val="E1E8E3"/>
            </a:solidFill>
            <a:prstDash val="solid"/>
          </a:ln>
        </p:spPr>
        <p:txBody>
          <a:bodyPr/>
          <a:lstStyle/>
          <a:p>
            <a:endParaRPr lang="fr-FR"/>
          </a:p>
        </p:txBody>
      </p:sp>
      <p:sp>
        <p:nvSpPr>
          <p:cNvPr id="88" name="Shape 86"/>
          <p:cNvSpPr/>
          <p:nvPr/>
        </p:nvSpPr>
        <p:spPr>
          <a:xfrm>
            <a:off x="9418320" y="4507992"/>
            <a:ext cx="2011680" cy="347472"/>
          </a:xfrm>
          <a:prstGeom prst="rect">
            <a:avLst/>
          </a:prstGeom>
          <a:solidFill>
            <a:srgbClr val="F9FBFA"/>
          </a:solidFill>
          <a:ln w="12700">
            <a:solidFill>
              <a:srgbClr val="E1E8E3"/>
            </a:solidFill>
            <a:prstDash val="solid"/>
          </a:ln>
        </p:spPr>
        <p:txBody>
          <a:bodyPr/>
          <a:lstStyle/>
          <a:p>
            <a:endParaRPr lang="fr-FR"/>
          </a:p>
        </p:txBody>
      </p:sp>
      <p:sp>
        <p:nvSpPr>
          <p:cNvPr id="89" name="Text 87"/>
          <p:cNvSpPr/>
          <p:nvPr/>
        </p:nvSpPr>
        <p:spPr>
          <a:xfrm>
            <a:off x="594360" y="4599432"/>
            <a:ext cx="4389120" cy="109728"/>
          </a:xfrm>
          <a:prstGeom prst="rect">
            <a:avLst/>
          </a:prstGeom>
          <a:noFill/>
          <a:ln/>
        </p:spPr>
        <p:txBody>
          <a:bodyPr wrap="square" rtlCol="0" anchor="ctr"/>
          <a:lstStyle/>
          <a:p>
            <a:pPr marL="0" indent="0">
              <a:buNone/>
            </a:pPr>
            <a:r>
              <a:rPr lang="en-US" sz="1500" dirty="0">
                <a:solidFill>
                  <a:srgbClr val="1F2A25"/>
                </a:solidFill>
              </a:rPr>
              <a:t>Marchés / distribution / communication</a:t>
            </a:r>
            <a:endParaRPr lang="en-US" sz="1500" dirty="0"/>
          </a:p>
        </p:txBody>
      </p:sp>
      <p:sp>
        <p:nvSpPr>
          <p:cNvPr id="90" name="Text 88"/>
          <p:cNvSpPr/>
          <p:nvPr/>
        </p:nvSpPr>
        <p:spPr>
          <a:xfrm>
            <a:off x="5166360" y="4590288"/>
            <a:ext cx="1920240" cy="109728"/>
          </a:xfrm>
          <a:prstGeom prst="rect">
            <a:avLst/>
          </a:prstGeom>
          <a:noFill/>
          <a:ln/>
        </p:spPr>
        <p:txBody>
          <a:bodyPr wrap="square" rtlCol="0" anchor="ctr"/>
          <a:lstStyle/>
          <a:p>
            <a:pPr marL="0" indent="0" algn="ctr">
              <a:buNone/>
            </a:pPr>
            <a:r>
              <a:rPr lang="en-US" sz="1500" dirty="0">
                <a:solidFill>
                  <a:srgbClr val="1F2A25"/>
                </a:solidFill>
              </a:rPr>
              <a:t>10 000 €</a:t>
            </a:r>
            <a:endParaRPr lang="en-US" sz="1500" dirty="0"/>
          </a:p>
        </p:txBody>
      </p:sp>
      <p:sp>
        <p:nvSpPr>
          <p:cNvPr id="91" name="Text 89"/>
          <p:cNvSpPr/>
          <p:nvPr/>
        </p:nvSpPr>
        <p:spPr>
          <a:xfrm>
            <a:off x="7360920" y="4590288"/>
            <a:ext cx="1920240" cy="109728"/>
          </a:xfrm>
          <a:prstGeom prst="rect">
            <a:avLst/>
          </a:prstGeom>
          <a:noFill/>
          <a:ln/>
        </p:spPr>
        <p:txBody>
          <a:bodyPr wrap="square" rtlCol="0" anchor="ctr"/>
          <a:lstStyle/>
          <a:p>
            <a:pPr marL="0" indent="0" algn="ctr">
              <a:buNone/>
            </a:pPr>
            <a:r>
              <a:rPr lang="en-US" sz="1500" dirty="0">
                <a:solidFill>
                  <a:srgbClr val="1F2A25"/>
                </a:solidFill>
              </a:rPr>
              <a:t>12 000 €</a:t>
            </a:r>
            <a:endParaRPr lang="en-US" sz="1500" dirty="0"/>
          </a:p>
        </p:txBody>
      </p:sp>
      <p:sp>
        <p:nvSpPr>
          <p:cNvPr id="92" name="Text 90"/>
          <p:cNvSpPr/>
          <p:nvPr/>
        </p:nvSpPr>
        <p:spPr>
          <a:xfrm>
            <a:off x="9464040" y="4590288"/>
            <a:ext cx="1920240" cy="109728"/>
          </a:xfrm>
          <a:prstGeom prst="rect">
            <a:avLst/>
          </a:prstGeom>
          <a:noFill/>
          <a:ln/>
        </p:spPr>
        <p:txBody>
          <a:bodyPr wrap="square" rtlCol="0" anchor="ctr"/>
          <a:lstStyle/>
          <a:p>
            <a:pPr marL="0" indent="0" algn="ctr">
              <a:buNone/>
            </a:pPr>
            <a:r>
              <a:rPr lang="en-US" sz="1500" dirty="0">
                <a:solidFill>
                  <a:srgbClr val="1F2A25"/>
                </a:solidFill>
              </a:rPr>
              <a:t>13 500 €</a:t>
            </a:r>
            <a:endParaRPr lang="en-US" sz="1500" dirty="0"/>
          </a:p>
        </p:txBody>
      </p:sp>
      <p:sp>
        <p:nvSpPr>
          <p:cNvPr id="93" name="Shape 91"/>
          <p:cNvSpPr/>
          <p:nvPr/>
        </p:nvSpPr>
        <p:spPr>
          <a:xfrm>
            <a:off x="502920" y="4855464"/>
            <a:ext cx="4572000" cy="347472"/>
          </a:xfrm>
          <a:prstGeom prst="rect">
            <a:avLst/>
          </a:prstGeom>
          <a:solidFill>
            <a:srgbClr val="FFFFFF"/>
          </a:solidFill>
          <a:ln w="12700">
            <a:solidFill>
              <a:srgbClr val="E1E8E3"/>
            </a:solidFill>
            <a:prstDash val="solid"/>
          </a:ln>
        </p:spPr>
        <p:txBody>
          <a:bodyPr/>
          <a:lstStyle/>
          <a:p>
            <a:endParaRPr lang="fr-FR"/>
          </a:p>
        </p:txBody>
      </p:sp>
      <p:sp>
        <p:nvSpPr>
          <p:cNvPr id="94" name="Shape 92"/>
          <p:cNvSpPr/>
          <p:nvPr/>
        </p:nvSpPr>
        <p:spPr>
          <a:xfrm>
            <a:off x="5120640" y="4855464"/>
            <a:ext cx="2011680" cy="347472"/>
          </a:xfrm>
          <a:prstGeom prst="rect">
            <a:avLst/>
          </a:prstGeom>
          <a:solidFill>
            <a:srgbClr val="FFFFFF"/>
          </a:solidFill>
          <a:ln w="12700">
            <a:solidFill>
              <a:srgbClr val="E1E8E3"/>
            </a:solidFill>
            <a:prstDash val="solid"/>
          </a:ln>
        </p:spPr>
        <p:txBody>
          <a:bodyPr/>
          <a:lstStyle/>
          <a:p>
            <a:endParaRPr lang="fr-FR"/>
          </a:p>
        </p:txBody>
      </p:sp>
      <p:sp>
        <p:nvSpPr>
          <p:cNvPr id="95" name="Shape 93"/>
          <p:cNvSpPr/>
          <p:nvPr/>
        </p:nvSpPr>
        <p:spPr>
          <a:xfrm>
            <a:off x="7315200" y="4855464"/>
            <a:ext cx="2011680" cy="347472"/>
          </a:xfrm>
          <a:prstGeom prst="rect">
            <a:avLst/>
          </a:prstGeom>
          <a:solidFill>
            <a:srgbClr val="FFFFFF"/>
          </a:solidFill>
          <a:ln w="12700">
            <a:solidFill>
              <a:srgbClr val="E1E8E3"/>
            </a:solidFill>
            <a:prstDash val="solid"/>
          </a:ln>
        </p:spPr>
        <p:txBody>
          <a:bodyPr/>
          <a:lstStyle/>
          <a:p>
            <a:endParaRPr lang="fr-FR"/>
          </a:p>
        </p:txBody>
      </p:sp>
      <p:sp>
        <p:nvSpPr>
          <p:cNvPr id="96" name="Shape 94"/>
          <p:cNvSpPr/>
          <p:nvPr/>
        </p:nvSpPr>
        <p:spPr>
          <a:xfrm>
            <a:off x="9418320" y="4855464"/>
            <a:ext cx="2011680" cy="347472"/>
          </a:xfrm>
          <a:prstGeom prst="rect">
            <a:avLst/>
          </a:prstGeom>
          <a:solidFill>
            <a:srgbClr val="FFFFFF"/>
          </a:solidFill>
          <a:ln w="12700">
            <a:solidFill>
              <a:srgbClr val="E1E8E3"/>
            </a:solidFill>
            <a:prstDash val="solid"/>
          </a:ln>
        </p:spPr>
        <p:txBody>
          <a:bodyPr/>
          <a:lstStyle/>
          <a:p>
            <a:endParaRPr lang="fr-FR"/>
          </a:p>
        </p:txBody>
      </p:sp>
      <p:sp>
        <p:nvSpPr>
          <p:cNvPr id="97" name="Text 95"/>
          <p:cNvSpPr/>
          <p:nvPr/>
        </p:nvSpPr>
        <p:spPr>
          <a:xfrm>
            <a:off x="594360" y="4946904"/>
            <a:ext cx="4389120" cy="109728"/>
          </a:xfrm>
          <a:prstGeom prst="rect">
            <a:avLst/>
          </a:prstGeom>
          <a:noFill/>
          <a:ln/>
        </p:spPr>
        <p:txBody>
          <a:bodyPr wrap="square" rtlCol="0" anchor="ctr"/>
          <a:lstStyle/>
          <a:p>
            <a:pPr marL="0" indent="0">
              <a:buNone/>
            </a:pPr>
            <a:r>
              <a:rPr lang="en-US" sz="1500" dirty="0">
                <a:solidFill>
                  <a:srgbClr val="1F2A25"/>
                </a:solidFill>
              </a:rPr>
              <a:t>Assurances / entretien / divers</a:t>
            </a:r>
            <a:endParaRPr lang="en-US" sz="1500" dirty="0"/>
          </a:p>
        </p:txBody>
      </p:sp>
      <p:sp>
        <p:nvSpPr>
          <p:cNvPr id="98" name="Text 96"/>
          <p:cNvSpPr/>
          <p:nvPr/>
        </p:nvSpPr>
        <p:spPr>
          <a:xfrm>
            <a:off x="5166360" y="4937760"/>
            <a:ext cx="1920240" cy="109728"/>
          </a:xfrm>
          <a:prstGeom prst="rect">
            <a:avLst/>
          </a:prstGeom>
          <a:noFill/>
          <a:ln/>
        </p:spPr>
        <p:txBody>
          <a:bodyPr wrap="square" rtlCol="0" anchor="ctr"/>
          <a:lstStyle/>
          <a:p>
            <a:pPr marL="0" indent="0" algn="ctr">
              <a:buNone/>
            </a:pPr>
            <a:r>
              <a:rPr lang="en-US" sz="1500" dirty="0">
                <a:solidFill>
                  <a:srgbClr val="1F2A25"/>
                </a:solidFill>
              </a:rPr>
              <a:t>24 000 €</a:t>
            </a:r>
            <a:endParaRPr lang="en-US" sz="1500" dirty="0"/>
          </a:p>
        </p:txBody>
      </p:sp>
      <p:sp>
        <p:nvSpPr>
          <p:cNvPr id="99" name="Text 97"/>
          <p:cNvSpPr/>
          <p:nvPr/>
        </p:nvSpPr>
        <p:spPr>
          <a:xfrm>
            <a:off x="7360920" y="4937760"/>
            <a:ext cx="1920240" cy="109728"/>
          </a:xfrm>
          <a:prstGeom prst="rect">
            <a:avLst/>
          </a:prstGeom>
          <a:noFill/>
          <a:ln/>
        </p:spPr>
        <p:txBody>
          <a:bodyPr wrap="square" rtlCol="0" anchor="ctr"/>
          <a:lstStyle/>
          <a:p>
            <a:pPr marL="0" indent="0" algn="ctr">
              <a:buNone/>
            </a:pPr>
            <a:r>
              <a:rPr lang="en-US" sz="1500" dirty="0">
                <a:solidFill>
                  <a:srgbClr val="1F2A25"/>
                </a:solidFill>
              </a:rPr>
              <a:t>27 000 €</a:t>
            </a:r>
            <a:endParaRPr lang="en-US" sz="1500" dirty="0"/>
          </a:p>
        </p:txBody>
      </p:sp>
      <p:sp>
        <p:nvSpPr>
          <p:cNvPr id="100" name="Text 98"/>
          <p:cNvSpPr/>
          <p:nvPr/>
        </p:nvSpPr>
        <p:spPr>
          <a:xfrm>
            <a:off x="9464040" y="4937760"/>
            <a:ext cx="1920240" cy="109728"/>
          </a:xfrm>
          <a:prstGeom prst="rect">
            <a:avLst/>
          </a:prstGeom>
          <a:noFill/>
          <a:ln/>
        </p:spPr>
        <p:txBody>
          <a:bodyPr wrap="square" rtlCol="0" anchor="ctr"/>
          <a:lstStyle/>
          <a:p>
            <a:pPr marL="0" indent="0" algn="ctr">
              <a:buNone/>
            </a:pPr>
            <a:r>
              <a:rPr lang="en-US" sz="1500" dirty="0">
                <a:solidFill>
                  <a:srgbClr val="1F2A25"/>
                </a:solidFill>
              </a:rPr>
              <a:t>28 000 €</a:t>
            </a:r>
            <a:endParaRPr lang="en-US" sz="1500" dirty="0"/>
          </a:p>
        </p:txBody>
      </p:sp>
      <p:sp>
        <p:nvSpPr>
          <p:cNvPr id="101" name="Shape 99"/>
          <p:cNvSpPr/>
          <p:nvPr/>
        </p:nvSpPr>
        <p:spPr>
          <a:xfrm>
            <a:off x="502920" y="5202936"/>
            <a:ext cx="4572000" cy="347472"/>
          </a:xfrm>
          <a:prstGeom prst="rect">
            <a:avLst/>
          </a:prstGeom>
          <a:solidFill>
            <a:srgbClr val="E7F0EB"/>
          </a:solidFill>
          <a:ln w="12700">
            <a:solidFill>
              <a:srgbClr val="E1E8E3"/>
            </a:solidFill>
            <a:prstDash val="solid"/>
          </a:ln>
        </p:spPr>
        <p:txBody>
          <a:bodyPr/>
          <a:lstStyle/>
          <a:p>
            <a:endParaRPr lang="fr-FR"/>
          </a:p>
        </p:txBody>
      </p:sp>
      <p:sp>
        <p:nvSpPr>
          <p:cNvPr id="102" name="Shape 100"/>
          <p:cNvSpPr/>
          <p:nvPr/>
        </p:nvSpPr>
        <p:spPr>
          <a:xfrm>
            <a:off x="5120640" y="5202936"/>
            <a:ext cx="2011680" cy="347472"/>
          </a:xfrm>
          <a:prstGeom prst="rect">
            <a:avLst/>
          </a:prstGeom>
          <a:solidFill>
            <a:srgbClr val="E7F0EB"/>
          </a:solidFill>
          <a:ln w="12700">
            <a:solidFill>
              <a:srgbClr val="E1E8E3"/>
            </a:solidFill>
            <a:prstDash val="solid"/>
          </a:ln>
        </p:spPr>
        <p:txBody>
          <a:bodyPr/>
          <a:lstStyle/>
          <a:p>
            <a:endParaRPr lang="fr-FR"/>
          </a:p>
        </p:txBody>
      </p:sp>
      <p:sp>
        <p:nvSpPr>
          <p:cNvPr id="103" name="Shape 101"/>
          <p:cNvSpPr/>
          <p:nvPr/>
        </p:nvSpPr>
        <p:spPr>
          <a:xfrm>
            <a:off x="7315200" y="5202936"/>
            <a:ext cx="2011680" cy="347472"/>
          </a:xfrm>
          <a:prstGeom prst="rect">
            <a:avLst/>
          </a:prstGeom>
          <a:solidFill>
            <a:srgbClr val="E7F0EB"/>
          </a:solidFill>
          <a:ln w="12700">
            <a:solidFill>
              <a:srgbClr val="E1E8E3"/>
            </a:solidFill>
            <a:prstDash val="solid"/>
          </a:ln>
        </p:spPr>
        <p:txBody>
          <a:bodyPr/>
          <a:lstStyle/>
          <a:p>
            <a:endParaRPr lang="fr-FR"/>
          </a:p>
        </p:txBody>
      </p:sp>
      <p:sp>
        <p:nvSpPr>
          <p:cNvPr id="104" name="Shape 102"/>
          <p:cNvSpPr/>
          <p:nvPr/>
        </p:nvSpPr>
        <p:spPr>
          <a:xfrm>
            <a:off x="9418320" y="5202936"/>
            <a:ext cx="2011680" cy="347472"/>
          </a:xfrm>
          <a:prstGeom prst="rect">
            <a:avLst/>
          </a:prstGeom>
          <a:solidFill>
            <a:srgbClr val="E7F0EB"/>
          </a:solidFill>
          <a:ln w="12700">
            <a:solidFill>
              <a:srgbClr val="E1E8E3"/>
            </a:solidFill>
            <a:prstDash val="solid"/>
          </a:ln>
        </p:spPr>
        <p:txBody>
          <a:bodyPr/>
          <a:lstStyle/>
          <a:p>
            <a:endParaRPr lang="fr-FR"/>
          </a:p>
        </p:txBody>
      </p:sp>
      <p:sp>
        <p:nvSpPr>
          <p:cNvPr id="105" name="Text 103"/>
          <p:cNvSpPr/>
          <p:nvPr/>
        </p:nvSpPr>
        <p:spPr>
          <a:xfrm>
            <a:off x="594360" y="5294376"/>
            <a:ext cx="4389120" cy="109728"/>
          </a:xfrm>
          <a:prstGeom prst="rect">
            <a:avLst/>
          </a:prstGeom>
          <a:noFill/>
          <a:ln/>
        </p:spPr>
        <p:txBody>
          <a:bodyPr wrap="square" rtlCol="0" anchor="ctr"/>
          <a:lstStyle/>
          <a:p>
            <a:pPr marL="0" indent="0">
              <a:buNone/>
            </a:pPr>
            <a:r>
              <a:rPr lang="en-US" sz="1500" b="1" dirty="0">
                <a:solidFill>
                  <a:srgbClr val="1F2A25"/>
                </a:solidFill>
              </a:rPr>
              <a:t>Charges d’exploitation retenues</a:t>
            </a:r>
            <a:endParaRPr lang="en-US" sz="1500" dirty="0"/>
          </a:p>
        </p:txBody>
      </p:sp>
      <p:sp>
        <p:nvSpPr>
          <p:cNvPr id="106" name="Text 104"/>
          <p:cNvSpPr/>
          <p:nvPr/>
        </p:nvSpPr>
        <p:spPr>
          <a:xfrm>
            <a:off x="5166360" y="5285232"/>
            <a:ext cx="1920240" cy="109728"/>
          </a:xfrm>
          <a:prstGeom prst="rect">
            <a:avLst/>
          </a:prstGeom>
          <a:noFill/>
          <a:ln/>
        </p:spPr>
        <p:txBody>
          <a:bodyPr wrap="square" rtlCol="0" anchor="ctr"/>
          <a:lstStyle/>
          <a:p>
            <a:pPr marL="0" indent="0" algn="ctr">
              <a:buNone/>
            </a:pPr>
            <a:r>
              <a:rPr lang="en-US" sz="1500" b="1" dirty="0">
                <a:solidFill>
                  <a:srgbClr val="1F2A25"/>
                </a:solidFill>
              </a:rPr>
              <a:t>126 000 €</a:t>
            </a:r>
            <a:endParaRPr lang="en-US" sz="1500" dirty="0"/>
          </a:p>
        </p:txBody>
      </p:sp>
      <p:sp>
        <p:nvSpPr>
          <p:cNvPr id="107" name="Text 105"/>
          <p:cNvSpPr/>
          <p:nvPr/>
        </p:nvSpPr>
        <p:spPr>
          <a:xfrm>
            <a:off x="7360920" y="5285232"/>
            <a:ext cx="1920240" cy="109728"/>
          </a:xfrm>
          <a:prstGeom prst="rect">
            <a:avLst/>
          </a:prstGeom>
          <a:noFill/>
          <a:ln/>
        </p:spPr>
        <p:txBody>
          <a:bodyPr wrap="square" rtlCol="0" anchor="ctr"/>
          <a:lstStyle/>
          <a:p>
            <a:pPr marL="0" indent="0" algn="ctr">
              <a:buNone/>
            </a:pPr>
            <a:r>
              <a:rPr lang="en-US" sz="1500" b="1" dirty="0">
                <a:solidFill>
                  <a:srgbClr val="1F2A25"/>
                </a:solidFill>
              </a:rPr>
              <a:t>149 500 €</a:t>
            </a:r>
            <a:endParaRPr lang="en-US" sz="1500" dirty="0"/>
          </a:p>
        </p:txBody>
      </p:sp>
      <p:sp>
        <p:nvSpPr>
          <p:cNvPr id="108" name="Text 106"/>
          <p:cNvSpPr/>
          <p:nvPr/>
        </p:nvSpPr>
        <p:spPr>
          <a:xfrm>
            <a:off x="9464040" y="5285232"/>
            <a:ext cx="1920240" cy="109728"/>
          </a:xfrm>
          <a:prstGeom prst="rect">
            <a:avLst/>
          </a:prstGeom>
          <a:noFill/>
          <a:ln/>
        </p:spPr>
        <p:txBody>
          <a:bodyPr wrap="square" rtlCol="0" anchor="ctr"/>
          <a:lstStyle/>
          <a:p>
            <a:pPr marL="0" indent="0" algn="ctr">
              <a:buNone/>
            </a:pPr>
            <a:r>
              <a:rPr lang="en-US" sz="1500" b="1" dirty="0">
                <a:solidFill>
                  <a:srgbClr val="1F2A25"/>
                </a:solidFill>
              </a:rPr>
              <a:t>163 000 €</a:t>
            </a:r>
            <a:endParaRPr lang="en-US" sz="1500" dirty="0"/>
          </a:p>
        </p:txBody>
      </p:sp>
      <p:sp>
        <p:nvSpPr>
          <p:cNvPr id="109" name="Shape 107"/>
          <p:cNvSpPr/>
          <p:nvPr/>
        </p:nvSpPr>
        <p:spPr>
          <a:xfrm>
            <a:off x="502920" y="5550408"/>
            <a:ext cx="4572000" cy="347472"/>
          </a:xfrm>
          <a:prstGeom prst="rect">
            <a:avLst/>
          </a:prstGeom>
          <a:solidFill>
            <a:srgbClr val="E7F0EB"/>
          </a:solidFill>
          <a:ln w="12700">
            <a:solidFill>
              <a:srgbClr val="E1E8E3"/>
            </a:solidFill>
            <a:prstDash val="solid"/>
          </a:ln>
        </p:spPr>
        <p:txBody>
          <a:bodyPr/>
          <a:lstStyle/>
          <a:p>
            <a:endParaRPr lang="fr-FR"/>
          </a:p>
        </p:txBody>
      </p:sp>
      <p:sp>
        <p:nvSpPr>
          <p:cNvPr id="110" name="Shape 108"/>
          <p:cNvSpPr/>
          <p:nvPr/>
        </p:nvSpPr>
        <p:spPr>
          <a:xfrm>
            <a:off x="5120640" y="5550408"/>
            <a:ext cx="2011680" cy="347472"/>
          </a:xfrm>
          <a:prstGeom prst="rect">
            <a:avLst/>
          </a:prstGeom>
          <a:solidFill>
            <a:srgbClr val="E7F0EB"/>
          </a:solidFill>
          <a:ln w="12700">
            <a:solidFill>
              <a:srgbClr val="E1E8E3"/>
            </a:solidFill>
            <a:prstDash val="solid"/>
          </a:ln>
        </p:spPr>
        <p:txBody>
          <a:bodyPr/>
          <a:lstStyle/>
          <a:p>
            <a:endParaRPr lang="fr-FR"/>
          </a:p>
        </p:txBody>
      </p:sp>
      <p:sp>
        <p:nvSpPr>
          <p:cNvPr id="111" name="Shape 109"/>
          <p:cNvSpPr/>
          <p:nvPr/>
        </p:nvSpPr>
        <p:spPr>
          <a:xfrm>
            <a:off x="7315200" y="5550408"/>
            <a:ext cx="2011680" cy="347472"/>
          </a:xfrm>
          <a:prstGeom prst="rect">
            <a:avLst/>
          </a:prstGeom>
          <a:solidFill>
            <a:srgbClr val="E7F0EB"/>
          </a:solidFill>
          <a:ln w="12700">
            <a:solidFill>
              <a:srgbClr val="E1E8E3"/>
            </a:solidFill>
            <a:prstDash val="solid"/>
          </a:ln>
        </p:spPr>
        <p:txBody>
          <a:bodyPr/>
          <a:lstStyle/>
          <a:p>
            <a:endParaRPr lang="fr-FR"/>
          </a:p>
        </p:txBody>
      </p:sp>
      <p:sp>
        <p:nvSpPr>
          <p:cNvPr id="112" name="Shape 110"/>
          <p:cNvSpPr/>
          <p:nvPr/>
        </p:nvSpPr>
        <p:spPr>
          <a:xfrm>
            <a:off x="9418320" y="5550408"/>
            <a:ext cx="2011680" cy="347472"/>
          </a:xfrm>
          <a:prstGeom prst="rect">
            <a:avLst/>
          </a:prstGeom>
          <a:solidFill>
            <a:srgbClr val="E7F0EB"/>
          </a:solidFill>
          <a:ln w="12700">
            <a:solidFill>
              <a:srgbClr val="E1E8E3"/>
            </a:solidFill>
            <a:prstDash val="solid"/>
          </a:ln>
        </p:spPr>
        <p:txBody>
          <a:bodyPr/>
          <a:lstStyle/>
          <a:p>
            <a:endParaRPr lang="fr-FR"/>
          </a:p>
        </p:txBody>
      </p:sp>
      <p:sp>
        <p:nvSpPr>
          <p:cNvPr id="113" name="Text 111"/>
          <p:cNvSpPr/>
          <p:nvPr/>
        </p:nvSpPr>
        <p:spPr>
          <a:xfrm>
            <a:off x="594360" y="5641848"/>
            <a:ext cx="4389120" cy="109728"/>
          </a:xfrm>
          <a:prstGeom prst="rect">
            <a:avLst/>
          </a:prstGeom>
          <a:noFill/>
          <a:ln/>
        </p:spPr>
        <p:txBody>
          <a:bodyPr wrap="square" rtlCol="0" anchor="ctr"/>
          <a:lstStyle/>
          <a:p>
            <a:pPr marL="0" indent="0">
              <a:buNone/>
            </a:pPr>
            <a:r>
              <a:rPr lang="en-US" sz="1500" b="1" dirty="0">
                <a:solidFill>
                  <a:srgbClr val="A73F3F"/>
                </a:solidFill>
              </a:rPr>
              <a:t>EBE estimé</a:t>
            </a:r>
            <a:endParaRPr lang="en-US" sz="1500" dirty="0"/>
          </a:p>
        </p:txBody>
      </p:sp>
      <p:sp>
        <p:nvSpPr>
          <p:cNvPr id="114" name="Text 112"/>
          <p:cNvSpPr/>
          <p:nvPr/>
        </p:nvSpPr>
        <p:spPr>
          <a:xfrm>
            <a:off x="5166360" y="5632704"/>
            <a:ext cx="1920240" cy="109728"/>
          </a:xfrm>
          <a:prstGeom prst="rect">
            <a:avLst/>
          </a:prstGeom>
          <a:noFill/>
          <a:ln/>
        </p:spPr>
        <p:txBody>
          <a:bodyPr wrap="square" rtlCol="0" anchor="ctr"/>
          <a:lstStyle/>
          <a:p>
            <a:pPr marL="0" indent="0" algn="ctr">
              <a:buNone/>
            </a:pPr>
            <a:r>
              <a:rPr lang="en-US" sz="1500" b="1" dirty="0">
                <a:solidFill>
                  <a:srgbClr val="A73F3F"/>
                </a:solidFill>
              </a:rPr>
              <a:t>168 847 €</a:t>
            </a:r>
            <a:endParaRPr lang="en-US" sz="1500" dirty="0"/>
          </a:p>
        </p:txBody>
      </p:sp>
      <p:sp>
        <p:nvSpPr>
          <p:cNvPr id="115" name="Text 113"/>
          <p:cNvSpPr/>
          <p:nvPr/>
        </p:nvSpPr>
        <p:spPr>
          <a:xfrm>
            <a:off x="7360920" y="5632704"/>
            <a:ext cx="1920240" cy="109728"/>
          </a:xfrm>
          <a:prstGeom prst="rect">
            <a:avLst/>
          </a:prstGeom>
          <a:noFill/>
          <a:ln/>
        </p:spPr>
        <p:txBody>
          <a:bodyPr wrap="square" rtlCol="0" anchor="ctr"/>
          <a:lstStyle/>
          <a:p>
            <a:pPr marL="0" indent="0" algn="ctr">
              <a:buNone/>
            </a:pPr>
            <a:r>
              <a:rPr lang="en-US" sz="1500" b="1" dirty="0">
                <a:solidFill>
                  <a:srgbClr val="A73F3F"/>
                </a:solidFill>
              </a:rPr>
              <a:t>229 589 €</a:t>
            </a:r>
            <a:endParaRPr lang="en-US" sz="1500" dirty="0"/>
          </a:p>
        </p:txBody>
      </p:sp>
      <p:sp>
        <p:nvSpPr>
          <p:cNvPr id="116" name="Text 114"/>
          <p:cNvSpPr/>
          <p:nvPr/>
        </p:nvSpPr>
        <p:spPr>
          <a:xfrm>
            <a:off x="9464040" y="5632704"/>
            <a:ext cx="1920240" cy="109728"/>
          </a:xfrm>
          <a:prstGeom prst="rect">
            <a:avLst/>
          </a:prstGeom>
          <a:noFill/>
          <a:ln/>
        </p:spPr>
        <p:txBody>
          <a:bodyPr wrap="square" rtlCol="0" anchor="ctr"/>
          <a:lstStyle/>
          <a:p>
            <a:pPr marL="0" indent="0" algn="ctr">
              <a:buNone/>
            </a:pPr>
            <a:r>
              <a:rPr lang="en-US" sz="1500" b="1" dirty="0">
                <a:solidFill>
                  <a:srgbClr val="A73F3F"/>
                </a:solidFill>
              </a:rPr>
              <a:t>258 210 €</a:t>
            </a:r>
            <a:endParaRPr lang="en-US" sz="1500" dirty="0"/>
          </a:p>
        </p:txBody>
      </p:sp>
      <p:sp>
        <p:nvSpPr>
          <p:cNvPr id="117" name="Text 115"/>
          <p:cNvSpPr/>
          <p:nvPr/>
        </p:nvSpPr>
        <p:spPr>
          <a:xfrm>
            <a:off x="365760" y="6510528"/>
            <a:ext cx="11247120" cy="146304"/>
          </a:xfrm>
          <a:prstGeom prst="rect">
            <a:avLst/>
          </a:prstGeom>
          <a:noFill/>
          <a:ln/>
        </p:spPr>
        <p:txBody>
          <a:bodyPr wrap="square" rtlCol="0" anchor="ctr"/>
          <a:lstStyle/>
          <a:p>
            <a:pPr marL="0" indent="0" algn="r">
              <a:buNone/>
            </a:pPr>
            <a:r>
              <a:rPr lang="en-US" sz="800" dirty="0">
                <a:solidFill>
                  <a:srgbClr val="6B746F"/>
                </a:solidFill>
              </a:rPr>
              <a:t>EBE = excédent brut d’exploitation avant annuités, amortissements et rémunération de l’exploitant</a:t>
            </a:r>
            <a:endParaRPr lang="en-US" sz="800" dirty="0"/>
          </a:p>
        </p:txBody>
      </p:sp>
      <p:pic>
        <p:nvPicPr>
          <p:cNvPr id="118" name="Image 117">
            <a:extLst>
              <a:ext uri="{FF2B5EF4-FFF2-40B4-BE49-F238E27FC236}">
                <a16:creationId xmlns:a16="http://schemas.microsoft.com/office/drawing/2014/main" id="{16462465-D854-46EA-EA1B-DE3497291DD6}"/>
              </a:ext>
            </a:extLst>
          </p:cNvPr>
          <p:cNvPicPr>
            <a:picLocks noChangeAspect="1"/>
          </p:cNvPicPr>
          <p:nvPr/>
        </p:nvPicPr>
        <p:blipFill>
          <a:blip r:embed="rId3"/>
          <a:stretch>
            <a:fillRect/>
          </a:stretch>
        </p:blipFill>
        <p:spPr>
          <a:xfrm>
            <a:off x="30480" y="6129528"/>
            <a:ext cx="762000" cy="76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2191695" cy="640080"/>
          </a:xfrm>
          <a:prstGeom prst="rect">
            <a:avLst/>
          </a:prstGeom>
          <a:solidFill>
            <a:srgbClr val="2F5D50"/>
          </a:solidFill>
          <a:ln w="12700">
            <a:solidFill>
              <a:srgbClr val="2F5D50"/>
            </a:solidFill>
            <a:prstDash val="solid"/>
          </a:ln>
        </p:spPr>
        <p:txBody>
          <a:bodyPr/>
          <a:lstStyle/>
          <a:p>
            <a:endParaRPr lang="fr-FR"/>
          </a:p>
        </p:txBody>
      </p:sp>
      <p:sp>
        <p:nvSpPr>
          <p:cNvPr id="3" name="Text 1"/>
          <p:cNvSpPr/>
          <p:nvPr/>
        </p:nvSpPr>
        <p:spPr>
          <a:xfrm>
            <a:off x="411480" y="128016"/>
            <a:ext cx="8046720" cy="237744"/>
          </a:xfrm>
          <a:prstGeom prst="rect">
            <a:avLst/>
          </a:prstGeom>
          <a:noFill/>
          <a:ln/>
        </p:spPr>
        <p:txBody>
          <a:bodyPr wrap="square" rtlCol="0" anchor="ctr"/>
          <a:lstStyle/>
          <a:p>
            <a:pPr marL="0" indent="0">
              <a:buNone/>
            </a:pPr>
            <a:r>
              <a:rPr lang="en-US" sz="2600" b="1" dirty="0">
                <a:solidFill>
                  <a:srgbClr val="FFFFFF"/>
                </a:solidFill>
              </a:rPr>
              <a:t>Actifs / passifs simplifiés</a:t>
            </a:r>
            <a:endParaRPr lang="en-US" sz="2600" dirty="0"/>
          </a:p>
        </p:txBody>
      </p:sp>
      <p:sp>
        <p:nvSpPr>
          <p:cNvPr id="4" name="Text 2"/>
          <p:cNvSpPr/>
          <p:nvPr/>
        </p:nvSpPr>
        <p:spPr>
          <a:xfrm>
            <a:off x="411480" y="384048"/>
            <a:ext cx="8961120" cy="146304"/>
          </a:xfrm>
          <a:prstGeom prst="rect">
            <a:avLst/>
          </a:prstGeom>
          <a:noFill/>
          <a:ln/>
        </p:spPr>
        <p:txBody>
          <a:bodyPr wrap="square" rtlCol="0" anchor="ctr"/>
          <a:lstStyle/>
          <a:p>
            <a:pPr marL="0" indent="0">
              <a:buNone/>
            </a:pPr>
            <a:r>
              <a:rPr lang="en-US" sz="1000" dirty="0">
                <a:solidFill>
                  <a:srgbClr val="E5EFEA"/>
                </a:solidFill>
              </a:rPr>
              <a:t>Lecture pédagogique pour un appel au dons</a:t>
            </a:r>
            <a:endParaRPr lang="en-US" sz="1000" dirty="0"/>
          </a:p>
        </p:txBody>
      </p:sp>
      <p:sp>
        <p:nvSpPr>
          <p:cNvPr id="5" name="Text 3"/>
          <p:cNvSpPr/>
          <p:nvPr/>
        </p:nvSpPr>
        <p:spPr>
          <a:xfrm>
            <a:off x="685800" y="749808"/>
            <a:ext cx="5410200" cy="347472"/>
          </a:xfrm>
          <a:prstGeom prst="rect">
            <a:avLst/>
          </a:prstGeom>
          <a:noFill/>
          <a:ln/>
        </p:spPr>
        <p:txBody>
          <a:bodyPr wrap="square" rtlCol="0" anchor="ctr"/>
          <a:lstStyle/>
          <a:p>
            <a:pPr marL="0" indent="0">
              <a:buNone/>
            </a:pPr>
            <a:r>
              <a:rPr lang="en-US" sz="2100" b="1" dirty="0">
                <a:solidFill>
                  <a:srgbClr val="6E4B2A"/>
                </a:solidFill>
              </a:rPr>
              <a:t>Structure de financement au démarrage</a:t>
            </a:r>
            <a:endParaRPr lang="en-US" sz="2100" dirty="0"/>
          </a:p>
        </p:txBody>
      </p:sp>
      <p:sp>
        <p:nvSpPr>
          <p:cNvPr id="6" name="Shape 4"/>
          <p:cNvSpPr/>
          <p:nvPr/>
        </p:nvSpPr>
        <p:spPr>
          <a:xfrm>
            <a:off x="731520" y="1234440"/>
            <a:ext cx="4663440" cy="438912"/>
          </a:xfrm>
          <a:prstGeom prst="rect">
            <a:avLst/>
          </a:prstGeom>
          <a:solidFill>
            <a:srgbClr val="FBFCFB"/>
          </a:solidFill>
          <a:ln w="12700">
            <a:solidFill>
              <a:srgbClr val="DFE6E1"/>
            </a:solidFill>
            <a:prstDash val="solid"/>
          </a:ln>
        </p:spPr>
        <p:txBody>
          <a:bodyPr/>
          <a:lstStyle/>
          <a:p>
            <a:endParaRPr lang="fr-FR"/>
          </a:p>
        </p:txBody>
      </p:sp>
      <p:sp>
        <p:nvSpPr>
          <p:cNvPr id="7" name="Text 5"/>
          <p:cNvSpPr/>
          <p:nvPr/>
        </p:nvSpPr>
        <p:spPr>
          <a:xfrm>
            <a:off x="868680" y="1362456"/>
            <a:ext cx="3291840" cy="128016"/>
          </a:xfrm>
          <a:prstGeom prst="rect">
            <a:avLst/>
          </a:prstGeom>
          <a:noFill/>
          <a:ln/>
        </p:spPr>
        <p:txBody>
          <a:bodyPr wrap="square" rtlCol="0" anchor="ctr"/>
          <a:lstStyle/>
          <a:p>
            <a:pPr marL="0" indent="0">
              <a:buNone/>
            </a:pPr>
            <a:r>
              <a:rPr lang="en-US" sz="1600" dirty="0">
                <a:solidFill>
                  <a:srgbClr val="1F2A25"/>
                </a:solidFill>
              </a:rPr>
              <a:t>Immobilisations bâtiment + atelier + extension</a:t>
            </a:r>
            <a:endParaRPr lang="en-US" sz="1600" dirty="0"/>
          </a:p>
        </p:txBody>
      </p:sp>
      <p:sp>
        <p:nvSpPr>
          <p:cNvPr id="8" name="Text 6"/>
          <p:cNvSpPr/>
          <p:nvPr/>
        </p:nvSpPr>
        <p:spPr>
          <a:xfrm>
            <a:off x="4315968" y="1362456"/>
            <a:ext cx="1033272" cy="82296"/>
          </a:xfrm>
          <a:prstGeom prst="rect">
            <a:avLst/>
          </a:prstGeom>
          <a:noFill/>
          <a:ln/>
        </p:spPr>
        <p:txBody>
          <a:bodyPr wrap="square" rtlCol="0" anchor="ctr"/>
          <a:lstStyle/>
          <a:p>
            <a:pPr marL="0" indent="0" algn="r">
              <a:buNone/>
            </a:pPr>
            <a:r>
              <a:rPr lang="en-US" sz="1600" b="1" dirty="0">
                <a:solidFill>
                  <a:srgbClr val="2F5D50"/>
                </a:solidFill>
              </a:rPr>
              <a:t>420 000 €</a:t>
            </a:r>
            <a:endParaRPr lang="en-US" sz="1600" dirty="0"/>
          </a:p>
        </p:txBody>
      </p:sp>
      <p:sp>
        <p:nvSpPr>
          <p:cNvPr id="9" name="Shape 7"/>
          <p:cNvSpPr/>
          <p:nvPr/>
        </p:nvSpPr>
        <p:spPr>
          <a:xfrm>
            <a:off x="731520" y="1673352"/>
            <a:ext cx="4663440" cy="438912"/>
          </a:xfrm>
          <a:prstGeom prst="rect">
            <a:avLst/>
          </a:prstGeom>
          <a:solidFill>
            <a:srgbClr val="FBFCFB"/>
          </a:solidFill>
          <a:ln w="12700">
            <a:solidFill>
              <a:srgbClr val="DFE6E1"/>
            </a:solidFill>
            <a:prstDash val="solid"/>
          </a:ln>
        </p:spPr>
        <p:txBody>
          <a:bodyPr/>
          <a:lstStyle/>
          <a:p>
            <a:endParaRPr lang="fr-FR" dirty="0"/>
          </a:p>
        </p:txBody>
      </p:sp>
      <p:sp>
        <p:nvSpPr>
          <p:cNvPr id="10" name="Text 8"/>
          <p:cNvSpPr/>
          <p:nvPr/>
        </p:nvSpPr>
        <p:spPr>
          <a:xfrm>
            <a:off x="868680" y="1801368"/>
            <a:ext cx="3291840" cy="128016"/>
          </a:xfrm>
          <a:prstGeom prst="rect">
            <a:avLst/>
          </a:prstGeom>
          <a:noFill/>
          <a:ln/>
        </p:spPr>
        <p:txBody>
          <a:bodyPr wrap="square" rtlCol="0" anchor="ctr"/>
          <a:lstStyle/>
          <a:p>
            <a:pPr marL="0" indent="0">
              <a:buNone/>
            </a:pPr>
            <a:r>
              <a:rPr lang="en-US" sz="1600" dirty="0">
                <a:solidFill>
                  <a:srgbClr val="1F2A25"/>
                </a:solidFill>
              </a:rPr>
              <a:t>Matériels</a:t>
            </a:r>
            <a:endParaRPr lang="en-US" sz="1600" dirty="0"/>
          </a:p>
        </p:txBody>
      </p:sp>
      <p:sp>
        <p:nvSpPr>
          <p:cNvPr id="11" name="Text 9"/>
          <p:cNvSpPr/>
          <p:nvPr/>
        </p:nvSpPr>
        <p:spPr>
          <a:xfrm rot="10800000" flipV="1">
            <a:off x="4176012" y="1707796"/>
            <a:ext cx="1173670" cy="356616"/>
          </a:xfrm>
          <a:prstGeom prst="rect">
            <a:avLst/>
          </a:prstGeom>
          <a:noFill/>
          <a:ln/>
        </p:spPr>
        <p:txBody>
          <a:bodyPr wrap="square" rtlCol="0" anchor="ctr"/>
          <a:lstStyle/>
          <a:p>
            <a:pPr marL="0" indent="0" algn="r">
              <a:buNone/>
            </a:pPr>
            <a:r>
              <a:rPr lang="en-US" sz="1600" b="1" dirty="0">
                <a:solidFill>
                  <a:srgbClr val="2F5D50"/>
                </a:solidFill>
              </a:rPr>
              <a:t>30 000€</a:t>
            </a:r>
            <a:endParaRPr lang="en-US" sz="1600" dirty="0"/>
          </a:p>
        </p:txBody>
      </p:sp>
      <p:sp>
        <p:nvSpPr>
          <p:cNvPr id="12" name="Shape 10"/>
          <p:cNvSpPr/>
          <p:nvPr/>
        </p:nvSpPr>
        <p:spPr>
          <a:xfrm>
            <a:off x="731520" y="2112264"/>
            <a:ext cx="4663440" cy="438912"/>
          </a:xfrm>
          <a:prstGeom prst="rect">
            <a:avLst/>
          </a:prstGeom>
          <a:solidFill>
            <a:srgbClr val="FBFCFB"/>
          </a:solidFill>
          <a:ln w="12700">
            <a:solidFill>
              <a:srgbClr val="DFE6E1"/>
            </a:solidFill>
            <a:prstDash val="solid"/>
          </a:ln>
        </p:spPr>
        <p:txBody>
          <a:bodyPr/>
          <a:lstStyle/>
          <a:p>
            <a:endParaRPr lang="fr-FR"/>
          </a:p>
        </p:txBody>
      </p:sp>
      <p:sp>
        <p:nvSpPr>
          <p:cNvPr id="13" name="Text 11"/>
          <p:cNvSpPr/>
          <p:nvPr/>
        </p:nvSpPr>
        <p:spPr>
          <a:xfrm>
            <a:off x="868680" y="2240280"/>
            <a:ext cx="3291840" cy="128016"/>
          </a:xfrm>
          <a:prstGeom prst="rect">
            <a:avLst/>
          </a:prstGeom>
          <a:noFill/>
          <a:ln/>
        </p:spPr>
        <p:txBody>
          <a:bodyPr wrap="square" rtlCol="0" anchor="ctr"/>
          <a:lstStyle/>
          <a:p>
            <a:pPr marL="0" indent="0">
              <a:buNone/>
            </a:pPr>
            <a:r>
              <a:rPr lang="en-US" sz="1600" dirty="0">
                <a:solidFill>
                  <a:srgbClr val="1F2A25"/>
                </a:solidFill>
              </a:rPr>
              <a:t>Cheptel</a:t>
            </a:r>
            <a:endParaRPr lang="en-US" sz="1600" dirty="0"/>
          </a:p>
        </p:txBody>
      </p:sp>
      <p:sp>
        <p:nvSpPr>
          <p:cNvPr id="14" name="Text 12"/>
          <p:cNvSpPr/>
          <p:nvPr/>
        </p:nvSpPr>
        <p:spPr>
          <a:xfrm>
            <a:off x="4315968" y="2212848"/>
            <a:ext cx="1033272" cy="155448"/>
          </a:xfrm>
          <a:prstGeom prst="rect">
            <a:avLst/>
          </a:prstGeom>
          <a:noFill/>
          <a:ln/>
        </p:spPr>
        <p:txBody>
          <a:bodyPr wrap="square" rtlCol="0" anchor="ctr"/>
          <a:lstStyle/>
          <a:p>
            <a:pPr marL="0" indent="0" algn="r">
              <a:buNone/>
            </a:pPr>
            <a:r>
              <a:rPr lang="en-US" sz="1600" b="1" dirty="0">
                <a:solidFill>
                  <a:srgbClr val="2F5D50"/>
                </a:solidFill>
              </a:rPr>
              <a:t>50 000 €</a:t>
            </a:r>
            <a:endParaRPr lang="en-US" sz="1600" dirty="0"/>
          </a:p>
        </p:txBody>
      </p:sp>
      <p:sp>
        <p:nvSpPr>
          <p:cNvPr id="15" name="Shape 13"/>
          <p:cNvSpPr/>
          <p:nvPr/>
        </p:nvSpPr>
        <p:spPr>
          <a:xfrm>
            <a:off x="731520" y="2551176"/>
            <a:ext cx="4663440" cy="438912"/>
          </a:xfrm>
          <a:prstGeom prst="rect">
            <a:avLst/>
          </a:prstGeom>
          <a:solidFill>
            <a:srgbClr val="FBFCFB"/>
          </a:solidFill>
          <a:ln w="12700">
            <a:solidFill>
              <a:srgbClr val="DFE6E1"/>
            </a:solidFill>
            <a:prstDash val="solid"/>
          </a:ln>
        </p:spPr>
        <p:txBody>
          <a:bodyPr/>
          <a:lstStyle/>
          <a:p>
            <a:endParaRPr lang="fr-FR"/>
          </a:p>
        </p:txBody>
      </p:sp>
      <p:sp>
        <p:nvSpPr>
          <p:cNvPr id="16" name="Text 14"/>
          <p:cNvSpPr/>
          <p:nvPr/>
        </p:nvSpPr>
        <p:spPr>
          <a:xfrm>
            <a:off x="868680" y="2679192"/>
            <a:ext cx="3291840" cy="128016"/>
          </a:xfrm>
          <a:prstGeom prst="rect">
            <a:avLst/>
          </a:prstGeom>
          <a:noFill/>
          <a:ln/>
        </p:spPr>
        <p:txBody>
          <a:bodyPr wrap="square" rtlCol="0" anchor="ctr"/>
          <a:lstStyle/>
          <a:p>
            <a:pPr marL="0" indent="0">
              <a:buNone/>
            </a:pPr>
            <a:r>
              <a:rPr lang="en-US" sz="1600" dirty="0">
                <a:solidFill>
                  <a:srgbClr val="1F2A25"/>
                </a:solidFill>
              </a:rPr>
              <a:t>BFR de départ</a:t>
            </a:r>
            <a:endParaRPr lang="en-US" sz="1600" dirty="0"/>
          </a:p>
        </p:txBody>
      </p:sp>
      <p:sp>
        <p:nvSpPr>
          <p:cNvPr id="17" name="Text 15"/>
          <p:cNvSpPr/>
          <p:nvPr/>
        </p:nvSpPr>
        <p:spPr>
          <a:xfrm>
            <a:off x="4315967" y="2679192"/>
            <a:ext cx="919911" cy="82296"/>
          </a:xfrm>
          <a:prstGeom prst="rect">
            <a:avLst/>
          </a:prstGeom>
          <a:noFill/>
          <a:ln/>
        </p:spPr>
        <p:txBody>
          <a:bodyPr wrap="square" rtlCol="0" anchor="ctr"/>
          <a:lstStyle/>
          <a:p>
            <a:pPr marL="0" indent="0" algn="r">
              <a:buNone/>
            </a:pPr>
            <a:r>
              <a:rPr lang="en-US" sz="1600" b="1" dirty="0">
                <a:solidFill>
                  <a:srgbClr val="2F5D50"/>
                </a:solidFill>
              </a:rPr>
              <a:t>20 000 €</a:t>
            </a:r>
            <a:endParaRPr lang="en-US" sz="1600" dirty="0"/>
          </a:p>
        </p:txBody>
      </p:sp>
      <p:sp>
        <p:nvSpPr>
          <p:cNvPr id="18" name="Shape 16"/>
          <p:cNvSpPr/>
          <p:nvPr/>
        </p:nvSpPr>
        <p:spPr>
          <a:xfrm>
            <a:off x="731520" y="2990088"/>
            <a:ext cx="4663440" cy="438912"/>
          </a:xfrm>
          <a:prstGeom prst="rect">
            <a:avLst/>
          </a:prstGeom>
          <a:solidFill>
            <a:srgbClr val="E7F0EB"/>
          </a:solidFill>
          <a:ln w="12700">
            <a:solidFill>
              <a:srgbClr val="DFE6E1"/>
            </a:solidFill>
            <a:prstDash val="solid"/>
          </a:ln>
        </p:spPr>
        <p:txBody>
          <a:bodyPr/>
          <a:lstStyle/>
          <a:p>
            <a:endParaRPr lang="fr-FR"/>
          </a:p>
        </p:txBody>
      </p:sp>
      <p:sp>
        <p:nvSpPr>
          <p:cNvPr id="19" name="Text 17"/>
          <p:cNvSpPr/>
          <p:nvPr/>
        </p:nvSpPr>
        <p:spPr>
          <a:xfrm>
            <a:off x="868680" y="3118104"/>
            <a:ext cx="3291840" cy="128016"/>
          </a:xfrm>
          <a:prstGeom prst="rect">
            <a:avLst/>
          </a:prstGeom>
          <a:noFill/>
          <a:ln/>
        </p:spPr>
        <p:txBody>
          <a:bodyPr wrap="square" rtlCol="0" anchor="ctr"/>
          <a:lstStyle/>
          <a:p>
            <a:pPr marL="0" indent="0">
              <a:buNone/>
            </a:pPr>
            <a:r>
              <a:rPr lang="en-US" sz="1600" b="1" dirty="0">
                <a:solidFill>
                  <a:srgbClr val="1F2A25"/>
                </a:solidFill>
              </a:rPr>
              <a:t>Total actif initial</a:t>
            </a:r>
            <a:endParaRPr lang="en-US" sz="1600" dirty="0"/>
          </a:p>
        </p:txBody>
      </p:sp>
      <p:sp>
        <p:nvSpPr>
          <p:cNvPr id="20" name="Text 18"/>
          <p:cNvSpPr/>
          <p:nvPr/>
        </p:nvSpPr>
        <p:spPr>
          <a:xfrm>
            <a:off x="4178808" y="3129754"/>
            <a:ext cx="1216152" cy="45719"/>
          </a:xfrm>
          <a:prstGeom prst="rect">
            <a:avLst/>
          </a:prstGeom>
          <a:noFill/>
          <a:ln/>
        </p:spPr>
        <p:txBody>
          <a:bodyPr wrap="square" rtlCol="0" anchor="ctr"/>
          <a:lstStyle/>
          <a:p>
            <a:pPr marL="0" indent="0" algn="r">
              <a:buNone/>
            </a:pPr>
            <a:r>
              <a:rPr lang="en-US" sz="1600" b="1" dirty="0">
                <a:solidFill>
                  <a:srgbClr val="2F5D50"/>
                </a:solidFill>
              </a:rPr>
              <a:t>520 000 €</a:t>
            </a:r>
            <a:endParaRPr lang="en-US" sz="1600" dirty="0"/>
          </a:p>
        </p:txBody>
      </p:sp>
      <p:sp>
        <p:nvSpPr>
          <p:cNvPr id="21" name="Shape 19"/>
          <p:cNvSpPr/>
          <p:nvPr/>
        </p:nvSpPr>
        <p:spPr>
          <a:xfrm>
            <a:off x="6583680" y="1234440"/>
            <a:ext cx="4480560" cy="530352"/>
          </a:xfrm>
          <a:prstGeom prst="rect">
            <a:avLst/>
          </a:prstGeom>
          <a:solidFill>
            <a:srgbClr val="FBFCFB"/>
          </a:solidFill>
          <a:ln w="12700">
            <a:solidFill>
              <a:srgbClr val="DFE6E1"/>
            </a:solidFill>
            <a:prstDash val="solid"/>
          </a:ln>
        </p:spPr>
        <p:txBody>
          <a:bodyPr/>
          <a:lstStyle/>
          <a:p>
            <a:endParaRPr lang="fr-FR"/>
          </a:p>
        </p:txBody>
      </p:sp>
      <p:sp>
        <p:nvSpPr>
          <p:cNvPr id="22" name="Text 20"/>
          <p:cNvSpPr/>
          <p:nvPr/>
        </p:nvSpPr>
        <p:spPr>
          <a:xfrm>
            <a:off x="6784848" y="1399032"/>
            <a:ext cx="2651760" cy="128016"/>
          </a:xfrm>
          <a:prstGeom prst="rect">
            <a:avLst/>
          </a:prstGeom>
          <a:noFill/>
          <a:ln/>
        </p:spPr>
        <p:txBody>
          <a:bodyPr wrap="square" rtlCol="0" anchor="ctr"/>
          <a:lstStyle/>
          <a:p>
            <a:pPr marL="0" indent="0">
              <a:buNone/>
            </a:pPr>
            <a:r>
              <a:rPr lang="en-US" sz="1700" dirty="0">
                <a:solidFill>
                  <a:srgbClr val="1F2A25"/>
                </a:solidFill>
              </a:rPr>
              <a:t>Dons recherchés</a:t>
            </a:r>
            <a:endParaRPr lang="en-US" sz="1700" dirty="0"/>
          </a:p>
        </p:txBody>
      </p:sp>
      <p:sp>
        <p:nvSpPr>
          <p:cNvPr id="23" name="Text 21"/>
          <p:cNvSpPr/>
          <p:nvPr/>
        </p:nvSpPr>
        <p:spPr>
          <a:xfrm>
            <a:off x="9738360" y="1399032"/>
            <a:ext cx="1097280" cy="128016"/>
          </a:xfrm>
          <a:prstGeom prst="rect">
            <a:avLst/>
          </a:prstGeom>
          <a:noFill/>
          <a:ln/>
        </p:spPr>
        <p:txBody>
          <a:bodyPr wrap="square" rtlCol="0" anchor="ctr"/>
          <a:lstStyle/>
          <a:p>
            <a:pPr marL="0" indent="0" algn="r">
              <a:buNone/>
            </a:pPr>
            <a:r>
              <a:rPr lang="en-US" sz="1700" b="1" dirty="0">
                <a:solidFill>
                  <a:srgbClr val="A66A3F"/>
                </a:solidFill>
              </a:rPr>
              <a:t>320 000 €</a:t>
            </a:r>
            <a:endParaRPr lang="en-US" sz="1700" dirty="0"/>
          </a:p>
        </p:txBody>
      </p:sp>
      <p:sp>
        <p:nvSpPr>
          <p:cNvPr id="24" name="Shape 22"/>
          <p:cNvSpPr/>
          <p:nvPr/>
        </p:nvSpPr>
        <p:spPr>
          <a:xfrm>
            <a:off x="6583680" y="1764792"/>
            <a:ext cx="4480560" cy="530352"/>
          </a:xfrm>
          <a:prstGeom prst="rect">
            <a:avLst/>
          </a:prstGeom>
          <a:solidFill>
            <a:srgbClr val="FBFCFB"/>
          </a:solidFill>
          <a:ln w="12700">
            <a:solidFill>
              <a:srgbClr val="DFE6E1"/>
            </a:solidFill>
            <a:prstDash val="solid"/>
          </a:ln>
        </p:spPr>
        <p:txBody>
          <a:bodyPr/>
          <a:lstStyle/>
          <a:p>
            <a:endParaRPr lang="fr-FR"/>
          </a:p>
        </p:txBody>
      </p:sp>
      <p:sp>
        <p:nvSpPr>
          <p:cNvPr id="25" name="Text 23"/>
          <p:cNvSpPr/>
          <p:nvPr/>
        </p:nvSpPr>
        <p:spPr>
          <a:xfrm>
            <a:off x="6784848" y="1929384"/>
            <a:ext cx="2651760" cy="128016"/>
          </a:xfrm>
          <a:prstGeom prst="rect">
            <a:avLst/>
          </a:prstGeom>
          <a:noFill/>
          <a:ln/>
        </p:spPr>
        <p:txBody>
          <a:bodyPr wrap="square" rtlCol="0" anchor="ctr"/>
          <a:lstStyle/>
          <a:p>
            <a:pPr marL="0" indent="0">
              <a:buNone/>
            </a:pPr>
            <a:r>
              <a:rPr lang="en-US" sz="1700" dirty="0">
                <a:solidFill>
                  <a:srgbClr val="1F2A25"/>
                </a:solidFill>
              </a:rPr>
              <a:t>Dette / autres concours</a:t>
            </a:r>
            <a:endParaRPr lang="en-US" sz="1700" dirty="0"/>
          </a:p>
        </p:txBody>
      </p:sp>
      <p:sp>
        <p:nvSpPr>
          <p:cNvPr id="26" name="Text 24"/>
          <p:cNvSpPr/>
          <p:nvPr/>
        </p:nvSpPr>
        <p:spPr>
          <a:xfrm>
            <a:off x="9738360" y="1929384"/>
            <a:ext cx="1097280" cy="128016"/>
          </a:xfrm>
          <a:prstGeom prst="rect">
            <a:avLst/>
          </a:prstGeom>
          <a:noFill/>
          <a:ln/>
        </p:spPr>
        <p:txBody>
          <a:bodyPr wrap="square" rtlCol="0" anchor="ctr"/>
          <a:lstStyle/>
          <a:p>
            <a:pPr marL="0" indent="0" algn="r">
              <a:buNone/>
            </a:pPr>
            <a:r>
              <a:rPr lang="en-US" sz="1700" b="1" dirty="0">
                <a:solidFill>
                  <a:srgbClr val="2F5D50"/>
                </a:solidFill>
              </a:rPr>
              <a:t>200 000 €</a:t>
            </a:r>
            <a:endParaRPr lang="en-US" sz="1700" dirty="0"/>
          </a:p>
        </p:txBody>
      </p:sp>
      <p:sp>
        <p:nvSpPr>
          <p:cNvPr id="27" name="Shape 25"/>
          <p:cNvSpPr/>
          <p:nvPr/>
        </p:nvSpPr>
        <p:spPr>
          <a:xfrm>
            <a:off x="6583680" y="2295144"/>
            <a:ext cx="4480560" cy="530352"/>
          </a:xfrm>
          <a:prstGeom prst="rect">
            <a:avLst/>
          </a:prstGeom>
          <a:solidFill>
            <a:srgbClr val="E7F0EB"/>
          </a:solidFill>
          <a:ln w="12700">
            <a:solidFill>
              <a:srgbClr val="DFE6E1"/>
            </a:solidFill>
            <a:prstDash val="solid"/>
          </a:ln>
        </p:spPr>
        <p:txBody>
          <a:bodyPr/>
          <a:lstStyle/>
          <a:p>
            <a:endParaRPr lang="fr-FR"/>
          </a:p>
        </p:txBody>
      </p:sp>
      <p:sp>
        <p:nvSpPr>
          <p:cNvPr id="28" name="Text 26"/>
          <p:cNvSpPr/>
          <p:nvPr/>
        </p:nvSpPr>
        <p:spPr>
          <a:xfrm>
            <a:off x="6784848" y="2459736"/>
            <a:ext cx="2651760" cy="128016"/>
          </a:xfrm>
          <a:prstGeom prst="rect">
            <a:avLst/>
          </a:prstGeom>
          <a:noFill/>
          <a:ln/>
        </p:spPr>
        <p:txBody>
          <a:bodyPr wrap="square" rtlCol="0" anchor="ctr"/>
          <a:lstStyle/>
          <a:p>
            <a:pPr marL="0" indent="0">
              <a:buNone/>
            </a:pPr>
            <a:r>
              <a:rPr lang="en-US" sz="1700" b="1" dirty="0">
                <a:solidFill>
                  <a:srgbClr val="1F2A25"/>
                </a:solidFill>
              </a:rPr>
              <a:t>Total passif initial</a:t>
            </a:r>
            <a:endParaRPr lang="en-US" sz="1700" dirty="0"/>
          </a:p>
        </p:txBody>
      </p:sp>
      <p:sp>
        <p:nvSpPr>
          <p:cNvPr id="29" name="Text 27"/>
          <p:cNvSpPr/>
          <p:nvPr/>
        </p:nvSpPr>
        <p:spPr>
          <a:xfrm>
            <a:off x="9738360" y="2459736"/>
            <a:ext cx="1097280" cy="128016"/>
          </a:xfrm>
          <a:prstGeom prst="rect">
            <a:avLst/>
          </a:prstGeom>
          <a:noFill/>
          <a:ln/>
        </p:spPr>
        <p:txBody>
          <a:bodyPr wrap="square" rtlCol="0" anchor="ctr"/>
          <a:lstStyle/>
          <a:p>
            <a:pPr marL="0" indent="0" algn="r">
              <a:buNone/>
            </a:pPr>
            <a:r>
              <a:rPr lang="en-US" sz="1700" b="1" dirty="0">
                <a:solidFill>
                  <a:srgbClr val="2F5D50"/>
                </a:solidFill>
              </a:rPr>
              <a:t>520 000 €</a:t>
            </a:r>
            <a:endParaRPr lang="en-US" sz="1700" dirty="0"/>
          </a:p>
        </p:txBody>
      </p:sp>
      <p:sp>
        <p:nvSpPr>
          <p:cNvPr id="30" name="Text 28"/>
          <p:cNvSpPr/>
          <p:nvPr/>
        </p:nvSpPr>
        <p:spPr>
          <a:xfrm>
            <a:off x="685800" y="3657600"/>
            <a:ext cx="4206240" cy="228600"/>
          </a:xfrm>
          <a:prstGeom prst="rect">
            <a:avLst/>
          </a:prstGeom>
          <a:noFill/>
          <a:ln/>
        </p:spPr>
        <p:txBody>
          <a:bodyPr wrap="square" rtlCol="0" anchor="ctr"/>
          <a:lstStyle/>
          <a:p>
            <a:pPr marL="0" indent="0">
              <a:buNone/>
            </a:pPr>
            <a:r>
              <a:rPr lang="en-US" sz="2100" b="1" dirty="0">
                <a:solidFill>
                  <a:srgbClr val="6E4B2A"/>
                </a:solidFill>
              </a:rPr>
              <a:t>Projection fin Année 3 (approche simplifiée)</a:t>
            </a:r>
            <a:endParaRPr lang="en-US" sz="2100" dirty="0"/>
          </a:p>
        </p:txBody>
      </p:sp>
      <p:sp>
        <p:nvSpPr>
          <p:cNvPr id="31" name="Shape 29"/>
          <p:cNvSpPr/>
          <p:nvPr/>
        </p:nvSpPr>
        <p:spPr>
          <a:xfrm>
            <a:off x="790584" y="4050792"/>
            <a:ext cx="3369935" cy="1495044"/>
          </a:xfrm>
          <a:prstGeom prst="roundRect">
            <a:avLst>
              <a:gd name="adj" fmla="val 0"/>
            </a:avLst>
          </a:prstGeom>
          <a:solidFill>
            <a:srgbClr val="F7FAF8"/>
          </a:solidFill>
          <a:ln w="12700">
            <a:solidFill>
              <a:srgbClr val="D8E0DB"/>
            </a:solidFill>
            <a:prstDash val="solid"/>
          </a:ln>
        </p:spPr>
        <p:txBody>
          <a:bodyPr/>
          <a:lstStyle/>
          <a:p>
            <a:endParaRPr lang="fr-FR"/>
          </a:p>
        </p:txBody>
      </p:sp>
      <p:sp>
        <p:nvSpPr>
          <p:cNvPr id="32" name="Text 30"/>
          <p:cNvSpPr/>
          <p:nvPr/>
        </p:nvSpPr>
        <p:spPr>
          <a:xfrm>
            <a:off x="996325" y="4489704"/>
            <a:ext cx="2651760" cy="682464"/>
          </a:xfrm>
          <a:prstGeom prst="rect">
            <a:avLst/>
          </a:prstGeom>
          <a:noFill/>
          <a:ln/>
        </p:spPr>
        <p:txBody>
          <a:bodyPr wrap="square" rtlCol="0" anchor="ctr"/>
          <a:lstStyle/>
          <a:p>
            <a:pPr marL="0" indent="0" algn="ctr">
              <a:buNone/>
            </a:pPr>
            <a:r>
              <a:rPr lang="en-US" sz="2000" b="1" dirty="0">
                <a:solidFill>
                  <a:srgbClr val="2F5D50"/>
                </a:solidFill>
              </a:rPr>
              <a:t>Actifs nets estimés</a:t>
            </a:r>
            <a:endParaRPr lang="en-US" sz="2000" dirty="0"/>
          </a:p>
          <a:p>
            <a:pPr marL="0" indent="0" algn="ctr">
              <a:buNone/>
            </a:pPr>
            <a:r>
              <a:rPr lang="en-US" sz="2000" b="1" dirty="0">
                <a:solidFill>
                  <a:srgbClr val="2F5D50"/>
                </a:solidFill>
              </a:rPr>
              <a:t>≈ 445 000 € immobilisés</a:t>
            </a:r>
            <a:endParaRPr lang="en-US" sz="2000" dirty="0"/>
          </a:p>
          <a:p>
            <a:pPr marL="0" indent="0" algn="ctr">
              <a:buNone/>
            </a:pPr>
            <a:r>
              <a:rPr lang="en-US" sz="2000" b="1" dirty="0">
                <a:solidFill>
                  <a:srgbClr val="2F5D50"/>
                </a:solidFill>
              </a:rPr>
              <a:t>+ trésorerie / résultat cumulé</a:t>
            </a:r>
            <a:endParaRPr lang="en-US" sz="2000" dirty="0"/>
          </a:p>
        </p:txBody>
      </p:sp>
      <p:sp>
        <p:nvSpPr>
          <p:cNvPr id="33" name="Shape 31"/>
          <p:cNvSpPr/>
          <p:nvPr/>
        </p:nvSpPr>
        <p:spPr>
          <a:xfrm>
            <a:off x="4498848" y="3963924"/>
            <a:ext cx="3730752" cy="1495044"/>
          </a:xfrm>
          <a:prstGeom prst="roundRect">
            <a:avLst>
              <a:gd name="adj" fmla="val 3200"/>
            </a:avLst>
          </a:prstGeom>
          <a:solidFill>
            <a:srgbClr val="F7FAF8"/>
          </a:solidFill>
          <a:ln w="12700">
            <a:solidFill>
              <a:srgbClr val="D8E0DB"/>
            </a:solidFill>
            <a:prstDash val="solid"/>
          </a:ln>
        </p:spPr>
        <p:txBody>
          <a:bodyPr/>
          <a:lstStyle/>
          <a:p>
            <a:endParaRPr lang="fr-FR"/>
          </a:p>
        </p:txBody>
      </p:sp>
      <p:sp>
        <p:nvSpPr>
          <p:cNvPr id="34" name="Text 32"/>
          <p:cNvSpPr/>
          <p:nvPr/>
        </p:nvSpPr>
        <p:spPr>
          <a:xfrm>
            <a:off x="4709160" y="4370832"/>
            <a:ext cx="2651760" cy="502920"/>
          </a:xfrm>
          <a:prstGeom prst="rect">
            <a:avLst/>
          </a:prstGeom>
          <a:noFill/>
          <a:ln/>
        </p:spPr>
        <p:txBody>
          <a:bodyPr wrap="square" rtlCol="0" anchor="ctr"/>
          <a:lstStyle/>
          <a:p>
            <a:pPr marL="0" indent="0" algn="ctr">
              <a:buNone/>
            </a:pPr>
            <a:r>
              <a:rPr lang="en-US" sz="2000" b="1" dirty="0">
                <a:solidFill>
                  <a:srgbClr val="A66A3F"/>
                </a:solidFill>
              </a:rPr>
              <a:t>Capitaux propres renforcés</a:t>
            </a:r>
            <a:endParaRPr lang="en-US" sz="2000" dirty="0"/>
          </a:p>
          <a:p>
            <a:pPr marL="0" indent="0" algn="ctr">
              <a:buNone/>
            </a:pPr>
            <a:r>
              <a:rPr lang="en-US" sz="2000" b="1" dirty="0">
                <a:solidFill>
                  <a:srgbClr val="A66A3F"/>
                </a:solidFill>
              </a:rPr>
              <a:t>par les dons et les résultats</a:t>
            </a:r>
            <a:endParaRPr lang="en-US" sz="2000" dirty="0"/>
          </a:p>
          <a:p>
            <a:pPr marL="0" indent="0" algn="ctr">
              <a:buNone/>
            </a:pPr>
            <a:r>
              <a:rPr lang="en-US" sz="2000" b="1" dirty="0">
                <a:solidFill>
                  <a:srgbClr val="A66A3F"/>
                </a:solidFill>
              </a:rPr>
              <a:t>≈ 753 000 € cumulés</a:t>
            </a:r>
            <a:endParaRPr lang="en-US" sz="2000" dirty="0"/>
          </a:p>
        </p:txBody>
      </p:sp>
      <p:sp>
        <p:nvSpPr>
          <p:cNvPr id="35" name="Shape 33"/>
          <p:cNvSpPr/>
          <p:nvPr/>
        </p:nvSpPr>
        <p:spPr>
          <a:xfrm>
            <a:off x="8229600" y="3794760"/>
            <a:ext cx="3171816" cy="1655064"/>
          </a:xfrm>
          <a:prstGeom prst="roundRect">
            <a:avLst>
              <a:gd name="adj" fmla="val 3200"/>
            </a:avLst>
          </a:prstGeom>
          <a:solidFill>
            <a:srgbClr val="F7FAF8"/>
          </a:solidFill>
          <a:ln w="12700">
            <a:solidFill>
              <a:srgbClr val="D8E0DB"/>
            </a:solidFill>
            <a:prstDash val="solid"/>
          </a:ln>
        </p:spPr>
        <p:txBody>
          <a:bodyPr/>
          <a:lstStyle/>
          <a:p>
            <a:endParaRPr lang="fr-FR"/>
          </a:p>
        </p:txBody>
      </p:sp>
      <p:sp>
        <p:nvSpPr>
          <p:cNvPr id="36" name="Text 34"/>
          <p:cNvSpPr/>
          <p:nvPr/>
        </p:nvSpPr>
        <p:spPr>
          <a:xfrm>
            <a:off x="8439912" y="4370832"/>
            <a:ext cx="2651760" cy="502920"/>
          </a:xfrm>
          <a:prstGeom prst="rect">
            <a:avLst/>
          </a:prstGeom>
          <a:noFill/>
          <a:ln/>
        </p:spPr>
        <p:txBody>
          <a:bodyPr wrap="square" rtlCol="0" anchor="ctr"/>
          <a:lstStyle/>
          <a:p>
            <a:pPr marL="0" indent="0" algn="ctr">
              <a:buNone/>
            </a:pPr>
            <a:r>
              <a:rPr lang="en-US" sz="2000" b="1" dirty="0">
                <a:solidFill>
                  <a:srgbClr val="5E8B7E"/>
                </a:solidFill>
              </a:rPr>
              <a:t>Dette résiduelle limitée</a:t>
            </a:r>
            <a:endParaRPr lang="en-US" sz="2000" dirty="0"/>
          </a:p>
          <a:p>
            <a:pPr marL="0" indent="0" algn="ctr">
              <a:buNone/>
            </a:pPr>
            <a:r>
              <a:rPr lang="en-US" sz="2000" b="1" dirty="0">
                <a:solidFill>
                  <a:srgbClr val="5E8B7E"/>
                </a:solidFill>
              </a:rPr>
              <a:t>≈ 170 000 €</a:t>
            </a:r>
            <a:endParaRPr lang="en-US" sz="2000" dirty="0"/>
          </a:p>
          <a:p>
            <a:pPr marL="0" indent="0" algn="ctr">
              <a:buNone/>
            </a:pPr>
            <a:r>
              <a:rPr lang="en-US" sz="2000" b="1" dirty="0">
                <a:solidFill>
                  <a:srgbClr val="5E8B7E"/>
                </a:solidFill>
              </a:rPr>
              <a:t>=&gt; ferme plus résiliente</a:t>
            </a:r>
            <a:endParaRPr lang="en-US" sz="2000" dirty="0"/>
          </a:p>
        </p:txBody>
      </p:sp>
      <p:sp>
        <p:nvSpPr>
          <p:cNvPr id="37" name="Text 35"/>
          <p:cNvSpPr/>
          <p:nvPr/>
        </p:nvSpPr>
        <p:spPr>
          <a:xfrm>
            <a:off x="749808" y="5623560"/>
            <a:ext cx="10332720" cy="457200"/>
          </a:xfrm>
          <a:prstGeom prst="rect">
            <a:avLst/>
          </a:prstGeom>
          <a:noFill/>
          <a:ln/>
        </p:spPr>
        <p:txBody>
          <a:bodyPr wrap="square" rtlCol="0" anchor="ctr"/>
          <a:lstStyle/>
          <a:p>
            <a:pPr marL="0" indent="0" algn="ctr">
              <a:buNone/>
            </a:pPr>
            <a:endParaRPr lang="en-US" sz="1800" dirty="0"/>
          </a:p>
        </p:txBody>
      </p:sp>
      <p:pic>
        <p:nvPicPr>
          <p:cNvPr id="39" name="Image 38">
            <a:extLst>
              <a:ext uri="{FF2B5EF4-FFF2-40B4-BE49-F238E27FC236}">
                <a16:creationId xmlns:a16="http://schemas.microsoft.com/office/drawing/2014/main" id="{0D43358A-F24C-32B5-0064-263B706374CA}"/>
              </a:ext>
            </a:extLst>
          </p:cNvPr>
          <p:cNvPicPr>
            <a:picLocks noChangeAspect="1"/>
          </p:cNvPicPr>
          <p:nvPr/>
        </p:nvPicPr>
        <p:blipFill>
          <a:blip r:embed="rId3"/>
          <a:stretch>
            <a:fillRect/>
          </a:stretch>
        </p:blipFill>
        <p:spPr>
          <a:xfrm>
            <a:off x="106680" y="6041303"/>
            <a:ext cx="762000" cy="76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F5D50"/>
        </a:solidFill>
        <a:effectLst/>
      </p:bgPr>
    </p:bg>
    <p:spTree>
      <p:nvGrpSpPr>
        <p:cNvPr id="1" name=""/>
        <p:cNvGrpSpPr/>
        <p:nvPr/>
      </p:nvGrpSpPr>
      <p:grpSpPr>
        <a:xfrm>
          <a:off x="0" y="0"/>
          <a:ext cx="0" cy="0"/>
          <a:chOff x="0" y="0"/>
          <a:chExt cx="0" cy="0"/>
        </a:xfrm>
      </p:grpSpPr>
      <p:sp>
        <p:nvSpPr>
          <p:cNvPr id="2" name="Text 0"/>
          <p:cNvSpPr/>
          <p:nvPr/>
        </p:nvSpPr>
        <p:spPr>
          <a:xfrm>
            <a:off x="777240" y="914400"/>
            <a:ext cx="6035040" cy="1280160"/>
          </a:xfrm>
          <a:prstGeom prst="rect">
            <a:avLst/>
          </a:prstGeom>
          <a:noFill/>
          <a:ln/>
        </p:spPr>
        <p:txBody>
          <a:bodyPr wrap="square" rtlCol="0" anchor="ctr"/>
          <a:lstStyle/>
          <a:p>
            <a:pPr marL="0" indent="0">
              <a:buNone/>
            </a:pPr>
            <a:r>
              <a:rPr lang="en-US" sz="2800" b="1" dirty="0">
                <a:solidFill>
                  <a:srgbClr val="FFFFFF"/>
                </a:solidFill>
              </a:rPr>
              <a:t>Préserver une terre,</a:t>
            </a:r>
            <a:endParaRPr lang="en-US" sz="2800" dirty="0"/>
          </a:p>
          <a:p>
            <a:pPr marL="0" indent="0">
              <a:buNone/>
            </a:pPr>
            <a:r>
              <a:rPr lang="en-US" sz="2800" b="1" dirty="0">
                <a:solidFill>
                  <a:srgbClr val="FFFFFF"/>
                </a:solidFill>
              </a:rPr>
              <a:t>c’est préserver une histoire —</a:t>
            </a:r>
            <a:endParaRPr lang="en-US" sz="2800" dirty="0"/>
          </a:p>
          <a:p>
            <a:pPr marL="0" indent="0">
              <a:buNone/>
            </a:pPr>
            <a:r>
              <a:rPr lang="en-US" sz="2800" b="1" dirty="0">
                <a:solidFill>
                  <a:srgbClr val="FFFFFF"/>
                </a:solidFill>
              </a:rPr>
              <a:t>et rendre possible un avenir.</a:t>
            </a:r>
            <a:endParaRPr lang="en-US" sz="2800" dirty="0"/>
          </a:p>
        </p:txBody>
      </p:sp>
      <p:sp>
        <p:nvSpPr>
          <p:cNvPr id="3" name="Text 1"/>
          <p:cNvSpPr/>
          <p:nvPr/>
        </p:nvSpPr>
        <p:spPr>
          <a:xfrm>
            <a:off x="841248" y="2857500"/>
            <a:ext cx="6217920" cy="1097280"/>
          </a:xfrm>
          <a:prstGeom prst="rect">
            <a:avLst/>
          </a:prstGeom>
          <a:noFill/>
          <a:ln/>
        </p:spPr>
        <p:txBody>
          <a:bodyPr wrap="square" rtlCol="0" anchor="ctr"/>
          <a:lstStyle/>
          <a:p>
            <a:pPr marL="0" indent="0">
              <a:buNone/>
            </a:pPr>
            <a:r>
              <a:rPr lang="en-US" sz="2100" dirty="0">
                <a:solidFill>
                  <a:srgbClr val="ECF4F0"/>
                </a:solidFill>
              </a:rPr>
              <a:t>Cet appel aux dons ne finance pas seulement des murs ou du matériel. Il permet d’empêcher la disparition de terres familiales, de maintenir une activité agricole locale et de transmettre une ferme vivante aux générations qui suivent.</a:t>
            </a:r>
            <a:endParaRPr lang="en-US" sz="2100" dirty="0"/>
          </a:p>
        </p:txBody>
      </p:sp>
      <p:sp>
        <p:nvSpPr>
          <p:cNvPr id="5" name="Text 3"/>
          <p:cNvSpPr/>
          <p:nvPr/>
        </p:nvSpPr>
        <p:spPr>
          <a:xfrm>
            <a:off x="7909560" y="1691640"/>
            <a:ext cx="2651760" cy="548640"/>
          </a:xfrm>
          <a:prstGeom prst="rect">
            <a:avLst/>
          </a:prstGeom>
          <a:noFill/>
          <a:ln/>
        </p:spPr>
        <p:txBody>
          <a:bodyPr wrap="square" rtlCol="0" anchor="ctr"/>
          <a:lstStyle/>
          <a:p>
            <a:pPr marL="0" indent="0" algn="ctr">
              <a:buNone/>
            </a:pPr>
            <a:r>
              <a:rPr lang="en-US" sz="2800" b="1" dirty="0">
                <a:solidFill>
                  <a:srgbClr val="FFFFFF"/>
                </a:solidFill>
              </a:rPr>
              <a:t>Objectif de collecte</a:t>
            </a:r>
            <a:endParaRPr lang="en-US" sz="2800" dirty="0"/>
          </a:p>
          <a:p>
            <a:pPr marL="0" indent="0" algn="ctr">
              <a:buNone/>
            </a:pPr>
            <a:r>
              <a:rPr lang="en-US" sz="2800" b="1" dirty="0">
                <a:solidFill>
                  <a:srgbClr val="FFFFFF"/>
                </a:solidFill>
              </a:rPr>
              <a:t>320 000 €</a:t>
            </a:r>
            <a:endParaRPr lang="en-US" sz="2800" dirty="0"/>
          </a:p>
        </p:txBody>
      </p:sp>
      <p:sp>
        <p:nvSpPr>
          <p:cNvPr id="6" name="Text 4"/>
          <p:cNvSpPr/>
          <p:nvPr/>
        </p:nvSpPr>
        <p:spPr>
          <a:xfrm>
            <a:off x="7589520" y="3337560"/>
            <a:ext cx="3749040" cy="1097280"/>
          </a:xfrm>
          <a:prstGeom prst="rect">
            <a:avLst/>
          </a:prstGeom>
          <a:noFill/>
          <a:ln/>
        </p:spPr>
        <p:txBody>
          <a:bodyPr wrap="square" rtlCol="0" anchor="ctr"/>
          <a:lstStyle/>
          <a:p>
            <a:pPr marL="0" indent="0">
              <a:buNone/>
            </a:pPr>
            <a:r>
              <a:rPr lang="en-US" sz="2000" dirty="0">
                <a:solidFill>
                  <a:srgbClr val="FFFFFF"/>
                </a:solidFill>
              </a:rPr>
              <a:t>Chaque don aide à :</a:t>
            </a:r>
            <a:endParaRPr lang="en-US" sz="2000" dirty="0"/>
          </a:p>
          <a:p>
            <a:pPr marL="0" indent="0">
              <a:buNone/>
            </a:pPr>
            <a:r>
              <a:rPr lang="en-US" sz="2000" dirty="0">
                <a:solidFill>
                  <a:srgbClr val="FFFFFF"/>
                </a:solidFill>
              </a:rPr>
              <a:t>• sauver les terres familiales de la saisie</a:t>
            </a:r>
            <a:endParaRPr lang="en-US" sz="2000" dirty="0"/>
          </a:p>
          <a:p>
            <a:pPr marL="0" indent="0">
              <a:buNone/>
            </a:pPr>
            <a:r>
              <a:rPr lang="en-US" sz="2000" dirty="0">
                <a:solidFill>
                  <a:srgbClr val="FFFFFF"/>
                </a:solidFill>
              </a:rPr>
              <a:t>• réduire l’endettement initial</a:t>
            </a:r>
            <a:endParaRPr lang="en-US" sz="2000" dirty="0"/>
          </a:p>
          <a:p>
            <a:pPr marL="0" indent="0">
              <a:buNone/>
            </a:pPr>
            <a:r>
              <a:rPr lang="en-US" sz="2000" dirty="0">
                <a:solidFill>
                  <a:srgbClr val="FFFFFF"/>
                </a:solidFill>
              </a:rPr>
              <a:t>• lancer une ferme viable, locale et transmissible</a:t>
            </a:r>
            <a:endParaRPr lang="en-US" sz="2000" dirty="0"/>
          </a:p>
        </p:txBody>
      </p:sp>
      <p:sp>
        <p:nvSpPr>
          <p:cNvPr id="7" name="Text 5"/>
          <p:cNvSpPr/>
          <p:nvPr/>
        </p:nvSpPr>
        <p:spPr>
          <a:xfrm>
            <a:off x="841248" y="5715000"/>
            <a:ext cx="4023360" cy="274320"/>
          </a:xfrm>
          <a:prstGeom prst="rect">
            <a:avLst/>
          </a:prstGeom>
          <a:noFill/>
          <a:ln/>
        </p:spPr>
        <p:txBody>
          <a:bodyPr wrap="square" rtlCol="0" anchor="ctr"/>
          <a:lstStyle/>
          <a:p>
            <a:pPr marL="0" indent="0">
              <a:buNone/>
            </a:pPr>
            <a:r>
              <a:rPr lang="en-US" sz="2400" b="1" dirty="0">
                <a:solidFill>
                  <a:srgbClr val="F0D9C3"/>
                </a:solidFill>
              </a:rPr>
              <a:t>Merci pour votre soutien.</a:t>
            </a:r>
            <a:endParaRPr lang="en-US" sz="2400" dirty="0"/>
          </a:p>
        </p:txBody>
      </p:sp>
      <p:sp>
        <p:nvSpPr>
          <p:cNvPr id="8" name="Text 6"/>
          <p:cNvSpPr/>
          <p:nvPr/>
        </p:nvSpPr>
        <p:spPr>
          <a:xfrm>
            <a:off x="365760" y="6510528"/>
            <a:ext cx="11247120" cy="146304"/>
          </a:xfrm>
          <a:prstGeom prst="rect">
            <a:avLst/>
          </a:prstGeom>
          <a:noFill/>
          <a:ln/>
        </p:spPr>
        <p:txBody>
          <a:bodyPr wrap="square" rtlCol="0" anchor="ctr"/>
          <a:lstStyle/>
          <a:p>
            <a:pPr marL="0" indent="0" algn="r">
              <a:buNone/>
            </a:pPr>
            <a:r>
              <a:rPr lang="en-US" sz="1000">
                <a:solidFill>
                  <a:srgbClr val="C9D1CD"/>
                </a:solidFill>
              </a:rPr>
              <a:t>Présentation prête à personnaliser avec votre photo, votre nom et les modalités de don</a:t>
            </a:r>
          </a:p>
        </p:txBody>
      </p:sp>
      <p:pic>
        <p:nvPicPr>
          <p:cNvPr id="10" name="Image 9">
            <a:extLst>
              <a:ext uri="{FF2B5EF4-FFF2-40B4-BE49-F238E27FC236}">
                <a16:creationId xmlns:a16="http://schemas.microsoft.com/office/drawing/2014/main" id="{AD374B6C-32D0-1570-8BD0-1905E286EF63}"/>
              </a:ext>
            </a:extLst>
          </p:cNvPr>
          <p:cNvPicPr>
            <a:picLocks noChangeAspect="1"/>
          </p:cNvPicPr>
          <p:nvPr/>
        </p:nvPicPr>
        <p:blipFill>
          <a:blip r:embed="rId3"/>
          <a:stretch>
            <a:fillRect/>
          </a:stretch>
        </p:blipFill>
        <p:spPr>
          <a:xfrm>
            <a:off x="304800" y="101600"/>
            <a:ext cx="762000" cy="762000"/>
          </a:xfrm>
          <a:prstGeom prst="rect">
            <a:avLst/>
          </a:prstGeom>
        </p:spPr>
      </p:pic>
    </p:spTree>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30</TotalTime>
  <Words>1672</Words>
  <Application>Microsoft Office PowerPoint</Application>
  <PresentationFormat>Grand écran</PresentationFormat>
  <Paragraphs>257</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Century Gothic</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Sauver les terres familiales</dc:title>
  <dc:subject>Projet agricole familial</dc:subject>
  <dc:creator>OpenAI</dc:creator>
  <cp:lastModifiedBy>tony Lyon</cp:lastModifiedBy>
  <cp:revision>3</cp:revision>
  <dcterms:created xsi:type="dcterms:W3CDTF">2026-04-11T07:18:02Z</dcterms:created>
  <dcterms:modified xsi:type="dcterms:W3CDTF">2026-04-11T08:03:42Z</dcterms:modified>
</cp:coreProperties>
</file>